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4"/>
  </p:notesMasterIdLst>
  <p:handoutMasterIdLst>
    <p:handoutMasterId r:id="rId43"/>
  </p:handoutMasterIdLst>
  <p:sldIdLst>
    <p:sldId id="488" r:id="rId3"/>
    <p:sldId id="587" r:id="rId5"/>
    <p:sldId id="615" r:id="rId6"/>
    <p:sldId id="616" r:id="rId7"/>
    <p:sldId id="651" r:id="rId8"/>
    <p:sldId id="602" r:id="rId9"/>
    <p:sldId id="609" r:id="rId10"/>
    <p:sldId id="621" r:id="rId11"/>
    <p:sldId id="622" r:id="rId12"/>
    <p:sldId id="623" r:id="rId13"/>
    <p:sldId id="624" r:id="rId14"/>
    <p:sldId id="625" r:id="rId15"/>
    <p:sldId id="626" r:id="rId16"/>
    <p:sldId id="627" r:id="rId17"/>
    <p:sldId id="628" r:id="rId18"/>
    <p:sldId id="606" r:id="rId19"/>
    <p:sldId id="635" r:id="rId20"/>
    <p:sldId id="636" r:id="rId21"/>
    <p:sldId id="601" r:id="rId22"/>
    <p:sldId id="605" r:id="rId23"/>
    <p:sldId id="629" r:id="rId24"/>
    <p:sldId id="632" r:id="rId25"/>
    <p:sldId id="650" r:id="rId26"/>
    <p:sldId id="607" r:id="rId27"/>
    <p:sldId id="608" r:id="rId28"/>
    <p:sldId id="645" r:id="rId29"/>
    <p:sldId id="646" r:id="rId30"/>
    <p:sldId id="647" r:id="rId31"/>
    <p:sldId id="648" r:id="rId32"/>
    <p:sldId id="649" r:id="rId33"/>
    <p:sldId id="594" r:id="rId34"/>
    <p:sldId id="652" r:id="rId35"/>
    <p:sldId id="653" r:id="rId36"/>
    <p:sldId id="654" r:id="rId37"/>
    <p:sldId id="655" r:id="rId38"/>
    <p:sldId id="633" r:id="rId39"/>
    <p:sldId id="583" r:id="rId40"/>
    <p:sldId id="520" r:id="rId41"/>
    <p:sldId id="656" r:id="rId42"/>
  </p:sldIdLst>
  <p:sldSz cx="9144000" cy="5143500" type="screen16x9"/>
  <p:notesSz cx="6858000" cy="9144000"/>
  <p:custDataLst>
    <p:tags r:id="rId47"/>
  </p:custDataLst>
  <p:defaultTextStyle>
    <a:defPPr>
      <a:defRPr lang="zh-CN"/>
    </a:defPPr>
    <a:lvl1pPr marL="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680" userDrawn="1">
          <p15:clr>
            <a:srgbClr val="A4A3A4"/>
          </p15:clr>
        </p15:guide>
        <p15:guide id="2" pos="3801" userDrawn="1">
          <p15:clr>
            <a:srgbClr val="A4A3A4"/>
          </p15:clr>
        </p15:guide>
        <p15:guide id="3" orient="horz" pos="1775" userDrawn="1">
          <p15:clr>
            <a:srgbClr val="A4A3A4"/>
          </p15:clr>
        </p15:guide>
        <p15:guide id="4" orient="horz" pos="1108" userDrawn="1">
          <p15:clr>
            <a:srgbClr val="A4A3A4"/>
          </p15:clr>
        </p15:guide>
        <p15:guide id="5" orient="horz" pos="777" userDrawn="1">
          <p15:clr>
            <a:srgbClr val="A4A3A4"/>
          </p15:clr>
        </p15:guide>
        <p15:guide id="6" pos="3037" userDrawn="1">
          <p15:clr>
            <a:srgbClr val="A4A3A4"/>
          </p15:clr>
        </p15:guide>
        <p15:guide id="7" pos="276" userDrawn="1">
          <p15:clr>
            <a:srgbClr val="A4A3A4"/>
          </p15:clr>
        </p15:guide>
        <p15:guide id="8" pos="548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F5597"/>
    <a:srgbClr val="A40F39"/>
    <a:srgbClr val="D6D8E0"/>
    <a:srgbClr val="698CF5"/>
    <a:srgbClr val="93CB94"/>
    <a:srgbClr val="84B770"/>
    <a:srgbClr val="84B76F"/>
    <a:srgbClr val="A4A3A4"/>
    <a:srgbClr val="CC6600"/>
    <a:srgbClr val="5179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392" autoAdjust="0"/>
    <p:restoredTop sz="80750" autoAdjust="0"/>
  </p:normalViewPr>
  <p:slideViewPr>
    <p:cSldViewPr snapToGrid="0" snapToObjects="1" showGuides="1">
      <p:cViewPr varScale="1">
        <p:scale>
          <a:sx n="135" d="100"/>
          <a:sy n="135" d="100"/>
        </p:scale>
        <p:origin x="941" y="91"/>
      </p:cViewPr>
      <p:guideLst>
        <p:guide orient="horz" pos="2680"/>
        <p:guide pos="3801"/>
        <p:guide orient="horz" pos="1775"/>
        <p:guide orient="horz" pos="1108"/>
        <p:guide orient="horz" pos="777"/>
        <p:guide pos="3037"/>
        <p:guide pos="276"/>
        <p:guide pos="548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7" Type="http://schemas.openxmlformats.org/officeDocument/2006/relationships/tags" Target="tags/tag7.xml"/><Relationship Id="rId46" Type="http://schemas.openxmlformats.org/officeDocument/2006/relationships/tableStyles" Target="tableStyles.xml"/><Relationship Id="rId45" Type="http://schemas.openxmlformats.org/officeDocument/2006/relationships/viewProps" Target="viewProps.xml"/><Relationship Id="rId44" Type="http://schemas.openxmlformats.org/officeDocument/2006/relationships/presProps" Target="presProps.xml"/><Relationship Id="rId43" Type="http://schemas.openxmlformats.org/officeDocument/2006/relationships/handoutMaster" Target="handoutMasters/handoutMaster1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B18F8A-74B5-9148-A891-627592061A3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8768D9-5829-CA4C-800C-5932EF9830F6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D6ACD6-F780-4A47-B5D9-D292A4BD6F81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12715C-60D8-4442-95C1-470452B8606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5C621E-846C-459E-AC7C-E298C72241F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5C621E-846C-459E-AC7C-E298C72241F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5C621E-846C-459E-AC7C-E298C72241F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5C621E-846C-459E-AC7C-E298C72241F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5C621E-846C-459E-AC7C-E298C72241F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pull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8136860" y="4786900"/>
            <a:ext cx="820283" cy="276999"/>
          </a:xfrm>
          <a:prstGeom prst="rect">
            <a:avLst/>
          </a:prstGeom>
        </p:spPr>
        <p:txBody>
          <a:bodyPr lIns="68580" tIns="34290" rIns="68580" bIns="34290"/>
          <a:lstStyle/>
          <a:p>
            <a:pPr algn="ctr">
              <a:defRPr/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fld id="{2EEF1883-7A0E-4F66-9932-E581691AD397}" type="slidenum"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</a:rPr>
            </a:fld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pull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pull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701529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</p:spPr>
        <p:txBody>
          <a:bodyPr/>
          <a:lstStyle/>
          <a:p>
            <a:fld id="{A387E9AB-2DAF-4ECA-9BFE-410FDBA8A21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</p:spPr>
        <p:txBody>
          <a:bodyPr/>
          <a:lstStyle/>
          <a:p>
            <a:fld id="{CF85342F-1AFF-40DE-B9F2-4615C3663F3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>
    <p:pull/>
  </p:transition>
</p:sldLayout>
</file>

<file path=ppt/slideMasters/_rels/slideMaster1.xml.rels><?xml version="1.0" encoding="UTF-8" standalone="yes"?>
<Relationships xmlns="http://schemas.openxmlformats.org/package/2006/relationships"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transition spd="slow">
    <p:pull/>
  </p:transition>
  <p:hf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400" b="1" i="0" kern="1200" baseline="0">
          <a:solidFill>
            <a:srgbClr val="071F65"/>
          </a:solidFill>
          <a:effectLst/>
          <a:latin typeface="Arial Black" panose="020B0A04020102020204" pitchFamily="34" charset="0"/>
          <a:ea typeface="微软雅黑" panose="020B0503020204020204" pitchFamily="34" charset="-122"/>
          <a:cs typeface="+mj-cs"/>
        </a:defRPr>
      </a:lvl1pPr>
    </p:titleStyle>
    <p:bodyStyle>
      <a:lvl1pPr marL="267970" indent="-267970" algn="just" defTabSz="685800" rtl="0" eaLnBrk="1" latinLnBrk="0" hangingPunct="1">
        <a:lnSpc>
          <a:spcPct val="110000"/>
        </a:lnSpc>
        <a:spcBef>
          <a:spcPts val="1350"/>
        </a:spcBef>
        <a:spcAft>
          <a:spcPts val="0"/>
        </a:spcAft>
        <a:buClr>
          <a:schemeClr val="accent2">
            <a:lumMod val="75000"/>
          </a:schemeClr>
        </a:buClr>
        <a:buSzPct val="70000"/>
        <a:buFont typeface="Wingdings 2" panose="05020102010507070707" pitchFamily="18" charset="2"/>
        <a:buChar char=""/>
        <a:defRPr sz="1500" kern="1200" baseline="0">
          <a:solidFill>
            <a:srgbClr val="071F65"/>
          </a:solidFill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267970" indent="-267970" algn="just" defTabSz="685800" rtl="0" eaLnBrk="1" latinLnBrk="0" hangingPunct="1">
        <a:lnSpc>
          <a:spcPct val="130000"/>
        </a:lnSpc>
        <a:spcBef>
          <a:spcPts val="0"/>
        </a:spcBef>
        <a:spcAft>
          <a:spcPts val="450"/>
        </a:spcAft>
        <a:buClr>
          <a:schemeClr val="accent2">
            <a:lumMod val="60000"/>
            <a:lumOff val="40000"/>
          </a:schemeClr>
        </a:buClr>
        <a:buFont typeface="幼圆" panose="02010509060101010101" pitchFamily="49" charset="-122"/>
        <a:buChar char=" "/>
        <a:defRPr sz="1200" kern="1200" baseline="0">
          <a:solidFill>
            <a:srgbClr val="071F65"/>
          </a:solidFill>
          <a:latin typeface="幼圆" panose="02010509060101010101" pitchFamily="49" charset="-122"/>
          <a:ea typeface="幼圆" panose="02010509060101010101" pitchFamily="49" charset="-122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6.png"/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8.png"/><Relationship Id="rId1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image" Target="../media/image42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6.png"/><Relationship Id="rId1" Type="http://schemas.openxmlformats.org/officeDocument/2006/relationships/image" Target="../media/image45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1" Type="http://schemas.openxmlformats.org/officeDocument/2006/relationships/image" Target="../media/image47.png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image" Target="../media/image48.pn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image" Target="../media/image51.pn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image" Target="../media/image54.png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.png"/><Relationship Id="rId8" Type="http://schemas.openxmlformats.org/officeDocument/2006/relationships/image" Target="../media/image9.png"/><Relationship Id="rId7" Type="http://schemas.openxmlformats.org/officeDocument/2006/relationships/image" Target="../media/image8.png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1" Type="http://schemas.openxmlformats.org/officeDocument/2006/relationships/notesSlide" Target="../notesSlides/notesSlide19.xml"/><Relationship Id="rId20" Type="http://schemas.openxmlformats.org/officeDocument/2006/relationships/slideLayout" Target="../slideLayouts/slideLayout4.xml"/><Relationship Id="rId2" Type="http://schemas.openxmlformats.org/officeDocument/2006/relationships/image" Target="../media/image3.png"/><Relationship Id="rId19" Type="http://schemas.openxmlformats.org/officeDocument/2006/relationships/image" Target="../media/image20.png"/><Relationship Id="rId18" Type="http://schemas.openxmlformats.org/officeDocument/2006/relationships/image" Target="../media/image19.png"/><Relationship Id="rId17" Type="http://schemas.openxmlformats.org/officeDocument/2006/relationships/image" Target="../media/image18.png"/><Relationship Id="rId16" Type="http://schemas.openxmlformats.org/officeDocument/2006/relationships/image" Target="../media/image17.png"/><Relationship Id="rId15" Type="http://schemas.openxmlformats.org/officeDocument/2006/relationships/image" Target="../media/image16.png"/><Relationship Id="rId14" Type="http://schemas.openxmlformats.org/officeDocument/2006/relationships/image" Target="../media/image15.png"/><Relationship Id="rId13" Type="http://schemas.openxmlformats.org/officeDocument/2006/relationships/image" Target="../media/image14.png"/><Relationship Id="rId12" Type="http://schemas.openxmlformats.org/officeDocument/2006/relationships/image" Target="../media/image13.png"/><Relationship Id="rId11" Type="http://schemas.openxmlformats.org/officeDocument/2006/relationships/image" Target="../media/image12.png"/><Relationship Id="rId10" Type="http://schemas.openxmlformats.org/officeDocument/2006/relationships/image" Target="../media/image11.png"/><Relationship Id="rId1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.png"/><Relationship Id="rId8" Type="http://schemas.openxmlformats.org/officeDocument/2006/relationships/image" Target="../media/image9.png"/><Relationship Id="rId7" Type="http://schemas.openxmlformats.org/officeDocument/2006/relationships/image" Target="../media/image8.png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1" Type="http://schemas.openxmlformats.org/officeDocument/2006/relationships/notesSlide" Target="../notesSlides/notesSlide2.xml"/><Relationship Id="rId20" Type="http://schemas.openxmlformats.org/officeDocument/2006/relationships/slideLayout" Target="../slideLayouts/slideLayout4.xml"/><Relationship Id="rId2" Type="http://schemas.openxmlformats.org/officeDocument/2006/relationships/image" Target="../media/image3.png"/><Relationship Id="rId19" Type="http://schemas.openxmlformats.org/officeDocument/2006/relationships/image" Target="../media/image20.png"/><Relationship Id="rId18" Type="http://schemas.openxmlformats.org/officeDocument/2006/relationships/image" Target="../media/image19.png"/><Relationship Id="rId17" Type="http://schemas.openxmlformats.org/officeDocument/2006/relationships/image" Target="../media/image18.png"/><Relationship Id="rId16" Type="http://schemas.openxmlformats.org/officeDocument/2006/relationships/image" Target="../media/image17.png"/><Relationship Id="rId15" Type="http://schemas.openxmlformats.org/officeDocument/2006/relationships/image" Target="../media/image16.png"/><Relationship Id="rId14" Type="http://schemas.openxmlformats.org/officeDocument/2006/relationships/image" Target="../media/image15.png"/><Relationship Id="rId13" Type="http://schemas.openxmlformats.org/officeDocument/2006/relationships/image" Target="../media/image14.png"/><Relationship Id="rId12" Type="http://schemas.openxmlformats.org/officeDocument/2006/relationships/image" Target="../media/image13.png"/><Relationship Id="rId11" Type="http://schemas.openxmlformats.org/officeDocument/2006/relationships/image" Target="../media/image12.png"/><Relationship Id="rId10" Type="http://schemas.openxmlformats.org/officeDocument/2006/relationships/image" Target="../media/image11.png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7.pn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9.png"/><Relationship Id="rId2" Type="http://schemas.openxmlformats.org/officeDocument/2006/relationships/image" Target="../media/image38.png"/><Relationship Id="rId1" Type="http://schemas.openxmlformats.org/officeDocument/2006/relationships/image" Target="../media/image58.pn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image" Target="../media/image60.pn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4.png"/><Relationship Id="rId1" Type="http://schemas.openxmlformats.org/officeDocument/2006/relationships/image" Target="../media/image6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6.png"/></Relationships>
</file>

<file path=ppt/slides/_rels/slide2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6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9.png"/><Relationship Id="rId3" Type="http://schemas.openxmlformats.org/officeDocument/2006/relationships/image" Target="../media/image48.png"/><Relationship Id="rId2" Type="http://schemas.openxmlformats.org/officeDocument/2006/relationships/image" Target="../media/image68.png"/><Relationship Id="rId1" Type="http://schemas.openxmlformats.org/officeDocument/2006/relationships/image" Target="../media/image67.png"/></Relationships>
</file>

<file path=ppt/slides/_rels/slide2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tags" Target="../tags/tag5.xml"/><Relationship Id="rId7" Type="http://schemas.openxmlformats.org/officeDocument/2006/relationships/tags" Target="../tags/tag4.xml"/><Relationship Id="rId6" Type="http://schemas.openxmlformats.org/officeDocument/2006/relationships/tags" Target="../tags/tag3.xml"/><Relationship Id="rId5" Type="http://schemas.openxmlformats.org/officeDocument/2006/relationships/image" Target="../media/image71.png"/><Relationship Id="rId4" Type="http://schemas.openxmlformats.org/officeDocument/2006/relationships/tags" Target="../tags/tag2.xml"/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0" Type="http://schemas.openxmlformats.org/officeDocument/2006/relationships/notesSlide" Target="../notesSlides/notesSlide27.xml"/><Relationship Id="rId1" Type="http://schemas.openxmlformats.org/officeDocument/2006/relationships/tags" Target="../tags/tag1.xml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6.xml"/><Relationship Id="rId1" Type="http://schemas.openxmlformats.org/officeDocument/2006/relationships/image" Target="../media/image7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3.pn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image" Target="../media/image2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4.png"/></Relationships>
</file>

<file path=ppt/slides/_rels/slide31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.png"/><Relationship Id="rId8" Type="http://schemas.openxmlformats.org/officeDocument/2006/relationships/image" Target="../media/image9.png"/><Relationship Id="rId7" Type="http://schemas.openxmlformats.org/officeDocument/2006/relationships/image" Target="../media/image8.png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1" Type="http://schemas.openxmlformats.org/officeDocument/2006/relationships/notesSlide" Target="../notesSlides/notesSlide31.xml"/><Relationship Id="rId20" Type="http://schemas.openxmlformats.org/officeDocument/2006/relationships/slideLayout" Target="../slideLayouts/slideLayout4.xml"/><Relationship Id="rId2" Type="http://schemas.openxmlformats.org/officeDocument/2006/relationships/image" Target="../media/image3.png"/><Relationship Id="rId19" Type="http://schemas.openxmlformats.org/officeDocument/2006/relationships/image" Target="../media/image20.png"/><Relationship Id="rId18" Type="http://schemas.openxmlformats.org/officeDocument/2006/relationships/image" Target="../media/image19.png"/><Relationship Id="rId17" Type="http://schemas.openxmlformats.org/officeDocument/2006/relationships/image" Target="../media/image18.png"/><Relationship Id="rId16" Type="http://schemas.openxmlformats.org/officeDocument/2006/relationships/image" Target="../media/image17.png"/><Relationship Id="rId15" Type="http://schemas.openxmlformats.org/officeDocument/2006/relationships/image" Target="../media/image16.png"/><Relationship Id="rId14" Type="http://schemas.openxmlformats.org/officeDocument/2006/relationships/image" Target="../media/image15.png"/><Relationship Id="rId13" Type="http://schemas.openxmlformats.org/officeDocument/2006/relationships/image" Target="../media/image14.png"/><Relationship Id="rId12" Type="http://schemas.openxmlformats.org/officeDocument/2006/relationships/image" Target="../media/image13.png"/><Relationship Id="rId11" Type="http://schemas.openxmlformats.org/officeDocument/2006/relationships/image" Target="../media/image12.png"/><Relationship Id="rId10" Type="http://schemas.openxmlformats.org/officeDocument/2006/relationships/image" Target="../media/image11.png"/><Relationship Id="rId1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7.png"/></Relationships>
</file>

<file path=ppt/slides/_rels/slide35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.png"/><Relationship Id="rId8" Type="http://schemas.openxmlformats.org/officeDocument/2006/relationships/image" Target="../media/image9.png"/><Relationship Id="rId7" Type="http://schemas.openxmlformats.org/officeDocument/2006/relationships/image" Target="../media/image8.png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1" Type="http://schemas.openxmlformats.org/officeDocument/2006/relationships/notesSlide" Target="../notesSlides/notesSlide35.xml"/><Relationship Id="rId20" Type="http://schemas.openxmlformats.org/officeDocument/2006/relationships/slideLayout" Target="../slideLayouts/slideLayout4.xml"/><Relationship Id="rId2" Type="http://schemas.openxmlformats.org/officeDocument/2006/relationships/image" Target="../media/image3.png"/><Relationship Id="rId19" Type="http://schemas.openxmlformats.org/officeDocument/2006/relationships/image" Target="../media/image20.png"/><Relationship Id="rId18" Type="http://schemas.openxmlformats.org/officeDocument/2006/relationships/image" Target="../media/image19.png"/><Relationship Id="rId17" Type="http://schemas.openxmlformats.org/officeDocument/2006/relationships/image" Target="../media/image18.png"/><Relationship Id="rId16" Type="http://schemas.openxmlformats.org/officeDocument/2006/relationships/image" Target="../media/image17.png"/><Relationship Id="rId15" Type="http://schemas.openxmlformats.org/officeDocument/2006/relationships/image" Target="../media/image16.png"/><Relationship Id="rId14" Type="http://schemas.openxmlformats.org/officeDocument/2006/relationships/image" Target="../media/image15.png"/><Relationship Id="rId13" Type="http://schemas.openxmlformats.org/officeDocument/2006/relationships/image" Target="../media/image14.png"/><Relationship Id="rId12" Type="http://schemas.openxmlformats.org/officeDocument/2006/relationships/image" Target="../media/image13.png"/><Relationship Id="rId11" Type="http://schemas.openxmlformats.org/officeDocument/2006/relationships/image" Target="../media/image12.png"/><Relationship Id="rId10" Type="http://schemas.openxmlformats.org/officeDocument/2006/relationships/image" Target="../media/image11.png"/><Relationship Id="rId1" Type="http://schemas.openxmlformats.org/officeDocument/2006/relationships/image" Target="../media/image2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image" Target="../media/image78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image" Target="../media/image24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.png"/><Relationship Id="rId8" Type="http://schemas.openxmlformats.org/officeDocument/2006/relationships/image" Target="../media/image9.png"/><Relationship Id="rId7" Type="http://schemas.openxmlformats.org/officeDocument/2006/relationships/image" Target="../media/image8.png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1" Type="http://schemas.openxmlformats.org/officeDocument/2006/relationships/notesSlide" Target="../notesSlides/notesSlide6.xml"/><Relationship Id="rId20" Type="http://schemas.openxmlformats.org/officeDocument/2006/relationships/slideLayout" Target="../slideLayouts/slideLayout4.xml"/><Relationship Id="rId2" Type="http://schemas.openxmlformats.org/officeDocument/2006/relationships/image" Target="../media/image3.png"/><Relationship Id="rId19" Type="http://schemas.openxmlformats.org/officeDocument/2006/relationships/image" Target="../media/image20.png"/><Relationship Id="rId18" Type="http://schemas.openxmlformats.org/officeDocument/2006/relationships/image" Target="../media/image19.png"/><Relationship Id="rId17" Type="http://schemas.openxmlformats.org/officeDocument/2006/relationships/image" Target="../media/image18.png"/><Relationship Id="rId16" Type="http://schemas.openxmlformats.org/officeDocument/2006/relationships/image" Target="../media/image17.png"/><Relationship Id="rId15" Type="http://schemas.openxmlformats.org/officeDocument/2006/relationships/image" Target="../media/image16.png"/><Relationship Id="rId14" Type="http://schemas.openxmlformats.org/officeDocument/2006/relationships/image" Target="../media/image15.png"/><Relationship Id="rId13" Type="http://schemas.openxmlformats.org/officeDocument/2006/relationships/image" Target="../media/image14.png"/><Relationship Id="rId12" Type="http://schemas.openxmlformats.org/officeDocument/2006/relationships/image" Target="../media/image13.png"/><Relationship Id="rId11" Type="http://schemas.openxmlformats.org/officeDocument/2006/relationships/image" Target="../media/image12.png"/><Relationship Id="rId10" Type="http://schemas.openxmlformats.org/officeDocument/2006/relationships/image" Target="../media/image11.png"/><Relationship Id="rId1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46"/>
          <p:cNvSpPr>
            <a:spLocks noChangeArrowheads="1"/>
          </p:cNvSpPr>
          <p:nvPr/>
        </p:nvSpPr>
        <p:spPr bwMode="auto">
          <a:xfrm>
            <a:off x="0" y="1624330"/>
            <a:ext cx="9145270" cy="82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spcBef>
                <a:spcPts val="600"/>
              </a:spcBef>
              <a:buNone/>
            </a:pPr>
            <a:r>
              <a:rPr lang="en-US" altLang="zh-CN" sz="2400" b="1" dirty="0">
                <a:solidFill>
                  <a:srgbClr val="002060"/>
                </a:solidFill>
                <a:latin typeface="+mn-lt"/>
                <a:cs typeface="Calibri" panose="020F0502020204030204" pitchFamily="34" charset="0"/>
                <a:sym typeface="+mn-ea"/>
              </a:rPr>
              <a:t>Algorithmic Discrimination</a:t>
            </a:r>
            <a:r>
              <a:rPr lang="en-US" altLang="zh-CN" sz="2400" b="1" dirty="0">
                <a:solidFill>
                  <a:srgbClr val="002060"/>
                </a:solidFill>
                <a:latin typeface="+mn-lt"/>
                <a:cs typeface="Calibri" panose="020F0502020204030204" pitchFamily="34" charset="0"/>
              </a:rPr>
              <a:t> in On-Demand Food-Delivery Platforms using Multi-Agent Reinforcement Learning </a:t>
            </a:r>
            <a:endParaRPr lang="en-US" altLang="zh-CN" sz="2400" b="1" dirty="0">
              <a:solidFill>
                <a:srgbClr val="002060"/>
              </a:solidFill>
              <a:latin typeface="+mn-lt"/>
              <a:cs typeface="Calibri" panose="020F0502020204030204" pitchFamily="34" charset="0"/>
            </a:endParaRPr>
          </a:p>
        </p:txBody>
      </p:sp>
      <p:sp>
        <p:nvSpPr>
          <p:cNvPr id="84" name="矩形 46"/>
          <p:cNvSpPr>
            <a:spLocks noChangeArrowheads="1"/>
          </p:cNvSpPr>
          <p:nvPr/>
        </p:nvSpPr>
        <p:spPr bwMode="auto">
          <a:xfrm>
            <a:off x="2026920" y="3412490"/>
            <a:ext cx="5162550" cy="1176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no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spcBef>
                <a:spcPts val="600"/>
              </a:spcBef>
              <a:buNone/>
            </a:pPr>
            <a:r>
              <a:rPr lang="en-US" altLang="zh-CN" sz="1400" b="1" dirty="0" smtClean="0">
                <a:latin typeface="+mn-lt"/>
                <a:cs typeface="Calibri" panose="020F0502020204030204" pitchFamily="34" charset="0"/>
                <a:sym typeface="+mn-ea"/>
              </a:rPr>
              <a:t>Presenter</a:t>
            </a:r>
            <a:r>
              <a:rPr lang="en-US" altLang="zh-CN" sz="1400" b="1" dirty="0" smtClean="0">
                <a:latin typeface="+mn-lt"/>
                <a:cs typeface="Calibri" panose="020F0502020204030204" pitchFamily="34" charset="0"/>
              </a:rPr>
              <a:t>: Zijian Zhao</a:t>
            </a:r>
            <a:endParaRPr lang="en-US" altLang="zh-CN" sz="1400" b="1" dirty="0" smtClean="0">
              <a:latin typeface="+mn-lt"/>
              <a:cs typeface="Calibri" panose="020F0502020204030204" pitchFamily="34" charset="0"/>
            </a:endParaRPr>
          </a:p>
          <a:p>
            <a:pPr algn="ctr">
              <a:spcBef>
                <a:spcPts val="600"/>
              </a:spcBef>
              <a:buNone/>
            </a:pPr>
            <a:r>
              <a:rPr lang="en-US" altLang="zh-CN" sz="1400" b="1" dirty="0" smtClean="0">
                <a:latin typeface="+mn-lt"/>
                <a:cs typeface="Calibri" panose="020F0502020204030204" pitchFamily="34" charset="0"/>
                <a:sym typeface="+mn-ea"/>
              </a:rPr>
              <a:t>Ph.D. Student in Civil Engineering (Scientific Computation)</a:t>
            </a:r>
            <a:endParaRPr lang="en-US" altLang="zh-CN" sz="1400" b="1" dirty="0" smtClean="0">
              <a:latin typeface="+mn-lt"/>
              <a:cs typeface="Calibri" panose="020F0502020204030204" pitchFamily="34" charset="0"/>
              <a:sym typeface="+mn-ea"/>
            </a:endParaRPr>
          </a:p>
          <a:p>
            <a:pPr algn="ctr">
              <a:spcBef>
                <a:spcPts val="600"/>
              </a:spcBef>
              <a:buNone/>
            </a:pPr>
            <a:r>
              <a:rPr lang="en-US" altLang="zh-CN" sz="1400" b="1" dirty="0" smtClean="0">
                <a:latin typeface="+mn-lt"/>
                <a:cs typeface="Calibri" panose="020F0502020204030204" pitchFamily="34" charset="0"/>
                <a:sym typeface="+mn-ea"/>
              </a:rPr>
              <a:t>Ph.D. Qualifying Exam, December 2, 2025</a:t>
            </a:r>
            <a:endParaRPr lang="en-US" altLang="zh-CN" sz="1400" b="1" dirty="0" smtClean="0">
              <a:latin typeface="+mn-lt"/>
              <a:cs typeface="Calibri" panose="020F0502020204030204" pitchFamily="34" charset="0"/>
            </a:endParaRPr>
          </a:p>
          <a:p>
            <a:pPr algn="ctr">
              <a:spcBef>
                <a:spcPts val="600"/>
              </a:spcBef>
              <a:buNone/>
            </a:pPr>
            <a:r>
              <a:rPr lang="en-US" altLang="zh-CN" sz="1400" b="1" dirty="0" smtClean="0">
                <a:latin typeface="+mn-lt"/>
                <a:cs typeface="Calibri" panose="020F0502020204030204" pitchFamily="34" charset="0"/>
              </a:rPr>
              <a:t>Supervisor: Prof. Sen Li</a:t>
            </a:r>
            <a:endParaRPr lang="zh-CN" altLang="en-US" sz="1800" b="1" dirty="0">
              <a:solidFill>
                <a:schemeClr val="accent1"/>
              </a:solidFill>
              <a:latin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263" y="285789"/>
            <a:ext cx="1807695" cy="5784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46"/>
          <p:cNvSpPr>
            <a:spLocks noChangeArrowheads="1"/>
          </p:cNvSpPr>
          <p:nvPr/>
        </p:nvSpPr>
        <p:spPr bwMode="auto">
          <a:xfrm>
            <a:off x="501585" y="208991"/>
            <a:ext cx="3143250" cy="3975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l">
              <a:buNone/>
            </a:pPr>
            <a:r>
              <a:rPr lang="en-US" altLang="zh-CN" sz="2000" b="1" dirty="0" smtClean="0">
                <a:solidFill>
                  <a:srgbClr val="002060"/>
                </a:solidFill>
                <a:latin typeface="Arial" panose="020B0604020202020204" pitchFamily="34" charset="0"/>
                <a:sym typeface="+mn-ea"/>
              </a:rPr>
              <a:t>Model for Platform: MDP</a:t>
            </a:r>
            <a:endParaRPr lang="zh-CN" altLang="en-US" sz="2000" b="1" dirty="0">
              <a:solidFill>
                <a:schemeClr val="accent1"/>
              </a:solidFill>
              <a:latin typeface="Arial" panose="020B0604020202020204" pitchFamily="34" charset="0"/>
            </a:endParaRPr>
          </a:p>
        </p:txBody>
      </p:sp>
      <p:sp>
        <p:nvSpPr>
          <p:cNvPr id="27" name="等腰三角形 47"/>
          <p:cNvSpPr>
            <a:spLocks noChangeArrowheads="1"/>
          </p:cNvSpPr>
          <p:nvPr/>
        </p:nvSpPr>
        <p:spPr bwMode="auto">
          <a:xfrm rot="5400000">
            <a:off x="-39787" y="157290"/>
            <a:ext cx="581159" cy="50158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lIns="91438" tIns="45719" rIns="91438" bIns="45719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/>
              <p:cNvSpPr txBox="1"/>
              <p:nvPr/>
            </p:nvSpPr>
            <p:spPr>
              <a:xfrm>
                <a:off x="501650" y="675005"/>
                <a:ext cx="8461375" cy="1696085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q"/>
                </a:pPr>
                <a:r>
                  <a:rPr lang="en-US" altLang="zh-CN" b="1" dirty="0" smtClean="0">
                    <a:latin typeface="Arial" panose="020B0604020202020204" pitchFamily="34" charset="0"/>
                    <a:ea typeface="微软雅黑" panose="020B0503020204020204" pitchFamily="34" charset="-122"/>
                  </a:rPr>
                  <a:t>Action:</a:t>
                </a:r>
                <a:r>
                  <a:rPr lang="en-US" altLang="zh-CN" dirty="0" smtClean="0">
                    <a:latin typeface="Arial" panose="020B0604020202020204" pitchFamily="34" charset="0"/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CN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altLang="zh-CN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Cambria Math" panose="02040503050406030204" pitchFamily="18" charset="0"/>
                      </a:rPr>
                      <m:t>|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Cambria Math" panose="02040503050406030204" pitchFamily="18" charset="0"/>
                      </a:rPr>
                      <m:t>𝑖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Cambria Math" panose="02040503050406030204" pitchFamily="18" charset="0"/>
                      </a:rPr>
                      <m:t>∈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Cambria Math" panose="02040503050406030204" pitchFamily="18" charset="0"/>
                      </a:rPr>
                      <m:t>𝐼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Cambria Math" panose="02040503050406030204" pitchFamily="18" charset="0"/>
                      </a:rPr>
                      <m:t>}</m:t>
                    </m:r>
                  </m:oMath>
                </a14:m>
                <a:endParaRPr lang="en-US" altLang="zh-CN" dirty="0"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  <a:p>
                <a:pPr marL="628650" lvl="1" indent="-285750">
                  <a:lnSpc>
                    <a:spcPct val="10000"/>
                  </a:lnSpc>
                  <a:spcBef>
                    <a:spcPts val="1800"/>
                  </a:spcBef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2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2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12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12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2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sz="120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Cambria Math" panose="02040503050406030204" pitchFamily="18" charset="0"/>
                      </a:rPr>
                      <m:t>=[</m:t>
                    </m:r>
                    <m:sSub>
                      <m:sSubPr>
                        <m:ctrlPr>
                          <a:rPr lang="en-US" altLang="zh-CN" sz="12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2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𝜅</m:t>
                        </m:r>
                      </m:e>
                      <m:sub>
                        <m:r>
                          <a:rPr lang="en-US" altLang="zh-CN" sz="12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12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2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sz="120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12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2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12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12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2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sz="120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altLang="zh-CN" sz="1200" i="1" dirty="0" smtClean="0">
                    <a:latin typeface="Cambria Math" panose="02040503050406030204" pitchFamily="18" charset="0"/>
                    <a:ea typeface="微软雅黑" panose="020B0503020204020204" pitchFamily="34" charset="-122"/>
                    <a:cs typeface="Cambria Math" panose="02040503050406030204" pitchFamily="18" charset="0"/>
                  </a:rPr>
                  <a:t> </a:t>
                </a:r>
                <a:r>
                  <a:rPr lang="en-US" altLang="zh-CN" sz="1200" dirty="0" smtClean="0">
                    <a:latin typeface="Cambria Math" panose="02040503050406030204" pitchFamily="18" charset="0"/>
                    <a:ea typeface="微软雅黑" panose="020B0503020204020204" pitchFamily="34" charset="-122"/>
                    <a:cs typeface="Cambria Math" panose="02040503050406030204" pitchFamily="18" charset="0"/>
                  </a:rPr>
                  <a:t>represents the action for courier </a:t>
                </a:r>
                <a:r>
                  <a:rPr lang="en-US" altLang="zh-CN" sz="1200" i="1" dirty="0" smtClean="0">
                    <a:latin typeface="Cambria Math" panose="02040503050406030204" pitchFamily="18" charset="0"/>
                    <a:ea typeface="微软雅黑" panose="020B0503020204020204" pitchFamily="34" charset="-122"/>
                    <a:cs typeface="Cambria Math" panose="02040503050406030204" pitchFamily="18" charset="0"/>
                  </a:rPr>
                  <a:t>i</a:t>
                </a:r>
                <a:r>
                  <a:rPr lang="en-US" altLang="zh-CN" sz="1200" dirty="0" smtClean="0">
                    <a:latin typeface="Cambria Math" panose="02040503050406030204" pitchFamily="18" charset="0"/>
                    <a:ea typeface="微软雅黑" panose="020B0503020204020204" pitchFamily="34" charset="-122"/>
                    <a:cs typeface="Cambria Math" panose="02040503050406030204" pitchFamily="18" charset="0"/>
                  </a:rPr>
                  <a:t>  at time </a:t>
                </a:r>
                <a:r>
                  <a:rPr lang="en-US" altLang="zh-CN" sz="1200" i="1" dirty="0" smtClean="0">
                    <a:latin typeface="Cambria Math" panose="02040503050406030204" pitchFamily="18" charset="0"/>
                    <a:ea typeface="微软雅黑" panose="020B0503020204020204" pitchFamily="34" charset="-122"/>
                    <a:cs typeface="Cambria Math" panose="02040503050406030204" pitchFamily="18" charset="0"/>
                  </a:rPr>
                  <a:t>t</a:t>
                </a:r>
                <a:endParaRPr lang="en-US" altLang="zh-CN" sz="1200" dirty="0" smtClean="0">
                  <a:latin typeface="Cambria Math" panose="02040503050406030204" pitchFamily="18" charset="0"/>
                  <a:ea typeface="微软雅黑" panose="020B0503020204020204" pitchFamily="34" charset="-122"/>
                  <a:cs typeface="Cambria Math" panose="02040503050406030204" pitchFamily="18" charset="0"/>
                </a:endParaRPr>
              </a:p>
              <a:p>
                <a:pPr marL="628650" lvl="1" indent="-285750">
                  <a:lnSpc>
                    <a:spcPct val="10000"/>
                  </a:lnSpc>
                  <a:spcBef>
                    <a:spcPts val="1800"/>
                  </a:spcBef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2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2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𝜅</m:t>
                        </m:r>
                      </m:e>
                      <m:sub>
                        <m:r>
                          <a:rPr lang="en-US" altLang="zh-CN" sz="12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12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2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CN" sz="1200" dirty="0">
                    <a:latin typeface="Arial" panose="020B0604020202020204" pitchFamily="34" charset="0"/>
                    <a:ea typeface="微软雅黑" panose="020B0503020204020204" pitchFamily="34" charset="-122"/>
                    <a:sym typeface="+mn-ea"/>
                  </a:rPr>
                  <a:t>: decision vector indicating which orders are assigned to courier </a:t>
                </a:r>
                <a:r>
                  <a:rPr lang="en-US" altLang="zh-CN" sz="1200" i="1" dirty="0">
                    <a:latin typeface="Arial" panose="020B0604020202020204" pitchFamily="34" charset="0"/>
                    <a:ea typeface="微软雅黑" panose="020B0503020204020204" pitchFamily="34" charset="-122"/>
                    <a:sym typeface="+mn-ea"/>
                  </a:rPr>
                  <a:t>i</a:t>
                </a:r>
                <a:r>
                  <a:rPr lang="en-US" altLang="zh-CN" sz="1200" dirty="0">
                    <a:latin typeface="Arial" panose="020B0604020202020204" pitchFamily="34" charset="0"/>
                    <a:ea typeface="微软雅黑" panose="020B0503020204020204" pitchFamily="34" charset="-122"/>
                    <a:sym typeface="+mn-ea"/>
                  </a:rPr>
                  <a:t> at time </a:t>
                </a:r>
                <a:r>
                  <a:rPr lang="en-US" altLang="zh-CN" sz="1200" i="1" dirty="0">
                    <a:latin typeface="Arial" panose="020B0604020202020204" pitchFamily="34" charset="0"/>
                    <a:ea typeface="微软雅黑" panose="020B0503020204020204" pitchFamily="34" charset="-122"/>
                    <a:sym typeface="+mn-ea"/>
                  </a:rPr>
                  <a:t>t</a:t>
                </a:r>
                <a:endParaRPr lang="en-US" altLang="zh-CN" sz="1200" dirty="0"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  <a:p>
                <a:pPr marL="971550" lvl="2" indent="-171450">
                  <a:lnSpc>
                    <a:spcPct val="10000"/>
                  </a:lnSpc>
                  <a:spcBef>
                    <a:spcPts val="180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2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2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𝜅</m:t>
                        </m:r>
                      </m:e>
                      <m:sub>
                        <m:r>
                          <a:rPr lang="en-US" altLang="zh-CN" sz="12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12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2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sz="120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Cambria Math" panose="02040503050406030204" pitchFamily="18" charset="0"/>
                      </a:rPr>
                      <m:t>[</m:t>
                    </m:r>
                    <m:r>
                      <a:rPr lang="en-US" altLang="zh-CN" sz="120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Cambria Math" panose="02040503050406030204" pitchFamily="18" charset="0"/>
                      </a:rPr>
                      <m:t>𝑗</m:t>
                    </m:r>
                    <m:r>
                      <a:rPr lang="en-US" altLang="zh-CN" sz="120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Cambria Math" panose="02040503050406030204" pitchFamily="18" charset="0"/>
                      </a:rPr>
                      <m:t>]=</m:t>
                    </m:r>
                    <m:r>
                      <a:rPr lang="en-US" altLang="zh-CN" sz="120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altLang="zh-CN" sz="1200" dirty="0">
                    <a:latin typeface="Arial" panose="020B0604020202020204" pitchFamily="34" charset="0"/>
                    <a:ea typeface="微软雅黑" panose="020B0503020204020204" pitchFamily="34" charset="-122"/>
                    <a:sym typeface="+mn-ea"/>
                  </a:rPr>
                  <a:t> indicates order </a:t>
                </a:r>
                <a:r>
                  <a:rPr lang="en-US" altLang="zh-CN" sz="1200" i="1" dirty="0">
                    <a:latin typeface="Arial" panose="020B0604020202020204" pitchFamily="34" charset="0"/>
                    <a:ea typeface="微软雅黑" panose="020B0503020204020204" pitchFamily="34" charset="-122"/>
                    <a:sym typeface="+mn-ea"/>
                  </a:rPr>
                  <a:t>j</a:t>
                </a:r>
                <a:r>
                  <a:rPr lang="en-US" altLang="zh-CN" sz="1200" dirty="0">
                    <a:latin typeface="Arial" panose="020B0604020202020204" pitchFamily="34" charset="0"/>
                    <a:ea typeface="微软雅黑" panose="020B0503020204020204" pitchFamily="34" charset="-122"/>
                    <a:sym typeface="+mn-ea"/>
                  </a:rPr>
                  <a:t> is assigned to courier </a:t>
                </a:r>
                <a:r>
                  <a:rPr lang="en-US" altLang="zh-CN" sz="1200" i="1" dirty="0">
                    <a:latin typeface="Arial" panose="020B0604020202020204" pitchFamily="34" charset="0"/>
                    <a:ea typeface="微软雅黑" panose="020B0503020204020204" pitchFamily="34" charset="-122"/>
                    <a:sym typeface="+mn-ea"/>
                  </a:rPr>
                  <a:t>i</a:t>
                </a:r>
                <a:r>
                  <a:rPr lang="en-US" altLang="zh-CN" sz="1200" dirty="0">
                    <a:latin typeface="Arial" panose="020B0604020202020204" pitchFamily="34" charset="0"/>
                    <a:ea typeface="微软雅黑" panose="020B0503020204020204" pitchFamily="34" charset="-122"/>
                    <a:sym typeface="+mn-ea"/>
                  </a:rPr>
                  <a:t> </a:t>
                </a:r>
                <a:endParaRPr lang="en-US" altLang="zh-CN" sz="1200" dirty="0" smtClean="0">
                  <a:latin typeface="Cambria Math" panose="02040503050406030204" pitchFamily="18" charset="0"/>
                  <a:ea typeface="微软雅黑" panose="020B0503020204020204" pitchFamily="34" charset="-122"/>
                  <a:cs typeface="Cambria Math" panose="02040503050406030204" pitchFamily="18" charset="0"/>
                </a:endParaRPr>
              </a:p>
              <a:p>
                <a:pPr marL="628650" lvl="1" indent="-285750">
                  <a:lnSpc>
                    <a:spcPct val="10000"/>
                  </a:lnSpc>
                  <a:spcBef>
                    <a:spcPts val="1800"/>
                  </a:spcBef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2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2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12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12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2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CN" sz="1200" dirty="0">
                    <a:latin typeface="Arial" panose="020B0604020202020204" pitchFamily="34" charset="0"/>
                    <a:ea typeface="微软雅黑" panose="020B0503020204020204" pitchFamily="34" charset="-122"/>
                  </a:rPr>
                  <a:t>: payment to courier </a:t>
                </a:r>
                <a:r>
                  <a:rPr lang="en-US" altLang="zh-CN" sz="1200" i="1" dirty="0">
                    <a:latin typeface="Arial" panose="020B0604020202020204" pitchFamily="34" charset="0"/>
                    <a:ea typeface="微软雅黑" panose="020B0503020204020204" pitchFamily="34" charset="-122"/>
                  </a:rPr>
                  <a:t>i</a:t>
                </a:r>
                <a:r>
                  <a:rPr lang="en-US" altLang="zh-CN" sz="1200" dirty="0">
                    <a:latin typeface="Arial" panose="020B0604020202020204" pitchFamily="34" charset="0"/>
                    <a:ea typeface="微软雅黑" panose="020B0503020204020204" pitchFamily="34" charset="-122"/>
                  </a:rPr>
                  <a:t> at time </a:t>
                </a:r>
                <a:r>
                  <a:rPr lang="en-US" altLang="zh-CN" sz="1200" i="1" dirty="0">
                    <a:latin typeface="Arial" panose="020B0604020202020204" pitchFamily="34" charset="0"/>
                    <a:ea typeface="微软雅黑" panose="020B0503020204020204" pitchFamily="34" charset="-122"/>
                  </a:rPr>
                  <a:t>t</a:t>
                </a:r>
                <a:endParaRPr lang="en-US" altLang="zh-CN" sz="1200" dirty="0"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  <a:p>
                <a:pPr marL="342900" lvl="2">
                  <a:lnSpc>
                    <a:spcPct val="150000"/>
                  </a:lnSpc>
                </a:pPr>
                <a:endParaRPr lang="en-US" altLang="zh-CN" sz="1200" dirty="0"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  <a:p>
                <a:endParaRPr lang="en-US" altLang="zh-CN" dirty="0" smtClean="0"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650" y="675005"/>
                <a:ext cx="8461375" cy="1696085"/>
              </a:xfrm>
              <a:prstGeom prst="rect">
                <a:avLst/>
              </a:prstGeom>
              <a:blipFill rotWithShape="1">
                <a:blip r:embed="rId1"/>
                <a:stretch>
                  <a:fillRect b="-86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6"/>
              <p:cNvSpPr txBox="1"/>
              <p:nvPr/>
            </p:nvSpPr>
            <p:spPr>
              <a:xfrm>
                <a:off x="541020" y="2113280"/>
                <a:ext cx="7602220" cy="2864485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q"/>
                </a:pPr>
                <a:r>
                  <a:rPr lang="en-US" altLang="zh-CN" b="1" dirty="0" smtClean="0">
                    <a:latin typeface="Arial" panose="020B0604020202020204" pitchFamily="34" charset="0"/>
                    <a:ea typeface="微软雅黑" panose="020B0503020204020204" pitchFamily="34" charset="-122"/>
                  </a:rPr>
                  <a:t>Reward function:</a:t>
                </a:r>
                <a:endParaRPr lang="en-US" altLang="zh-CN" b="1" dirty="0" smtClean="0"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q"/>
                </a:pPr>
                <a:endParaRPr lang="en-US" altLang="zh-CN" dirty="0" smtClean="0"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q"/>
                </a:pPr>
                <a:endParaRPr lang="en-US" altLang="zh-CN" dirty="0" smtClean="0"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q"/>
                </a:pPr>
                <a:endParaRPr lang="en-US" altLang="zh-CN" dirty="0" smtClean="0"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q"/>
                </a:pPr>
                <a:endParaRPr lang="en-US" altLang="zh-CN" dirty="0" smtClean="0"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  <a:p>
                <a:pPr marL="742950" lvl="1" indent="-285750">
                  <a:lnSpc>
                    <a:spcPct val="130000"/>
                  </a:lnSpc>
                  <a:buFont typeface="Wingdings" panose="05000000000000000000" charset="0"/>
                  <a:buChar char="Ø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2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12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sz="12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 </m:t>
                        </m:r>
                      </m:sub>
                      <m:sup>
                        <m:r>
                          <a:rPr lang="en-US" altLang="zh-CN" sz="12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12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12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1</m:t>
                        </m:r>
                      </m:sup>
                    </m:sSubSup>
                  </m:oMath>
                </a14:m>
                <a:r>
                  <a:rPr lang="en-US" altLang="zh-CN" sz="1200" dirty="0">
                    <a:latin typeface="Arial" panose="020B0604020202020204" pitchFamily="34" charset="0"/>
                    <a:ea typeface="微软雅黑" panose="020B0503020204020204" pitchFamily="34" charset="-122"/>
                  </a:rPr>
                  <a:t>: global reward at time </a:t>
                </a:r>
                <a:r>
                  <a:rPr lang="en-US" altLang="zh-CN" sz="1200" i="1" dirty="0">
                    <a:latin typeface="Arial" panose="020B0604020202020204" pitchFamily="34" charset="0"/>
                    <a:ea typeface="微软雅黑" panose="020B0503020204020204" pitchFamily="34" charset="-122"/>
                  </a:rPr>
                  <a:t>t</a:t>
                </a:r>
                <a:r>
                  <a:rPr lang="en-US" altLang="zh-CN" sz="1200" dirty="0">
                    <a:latin typeface="Arial" panose="020B0604020202020204" pitchFamily="34" charset="0"/>
                    <a:ea typeface="微软雅黑" panose="020B0503020204020204" pitchFamily="34" charset="-122"/>
                  </a:rPr>
                  <a:t>;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2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12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sz="12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CN" sz="12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12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12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1</m:t>
                        </m:r>
                      </m:sup>
                    </m:sSubSup>
                  </m:oMath>
                </a14:m>
                <a:r>
                  <a:rPr lang="en-US" altLang="zh-CN" sz="1200" dirty="0">
                    <a:latin typeface="Arial" panose="020B0604020202020204" pitchFamily="34" charset="0"/>
                    <a:ea typeface="微软雅黑" panose="020B0503020204020204" pitchFamily="34" charset="-122"/>
                  </a:rPr>
                  <a:t>: reward for courier </a:t>
                </a:r>
                <a:r>
                  <a:rPr lang="en-US" altLang="zh-CN" sz="1200" i="1" dirty="0">
                    <a:latin typeface="Arial" panose="020B0604020202020204" pitchFamily="34" charset="0"/>
                    <a:ea typeface="微软雅黑" panose="020B0503020204020204" pitchFamily="34" charset="-122"/>
                  </a:rPr>
                  <a:t>i</a:t>
                </a:r>
                <a:r>
                  <a:rPr lang="en-US" altLang="zh-CN" sz="1200" dirty="0">
                    <a:latin typeface="Arial" panose="020B0604020202020204" pitchFamily="34" charset="0"/>
                    <a:ea typeface="微软雅黑" panose="020B0503020204020204" pitchFamily="34" charset="-122"/>
                  </a:rPr>
                  <a:t> at time </a:t>
                </a:r>
                <a:r>
                  <a:rPr lang="en-US" altLang="zh-CN" sz="1200" i="1" dirty="0">
                    <a:latin typeface="Arial" panose="020B0604020202020204" pitchFamily="34" charset="0"/>
                    <a:ea typeface="微软雅黑" panose="020B0503020204020204" pitchFamily="34" charset="-122"/>
                  </a:rPr>
                  <a:t>t</a:t>
                </a:r>
                <a:r>
                  <a:rPr lang="en-US" altLang="zh-CN" sz="1200" dirty="0">
                    <a:latin typeface="Arial" panose="020B0604020202020204" pitchFamily="34" charset="0"/>
                    <a:ea typeface="微软雅黑" panose="020B0503020204020204" pitchFamily="34" charset="-122"/>
                  </a:rPr>
                  <a:t>;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2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12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zh-CN" sz="12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 </m:t>
                        </m:r>
                      </m:sub>
                      <m:sup>
                        <m:r>
                          <a:rPr lang="en-US" altLang="zh-CN" sz="12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𝑤</m:t>
                        </m:r>
                      </m:sup>
                    </m:sSubSup>
                  </m:oMath>
                </a14:m>
                <a:r>
                  <a:rPr lang="en-US" altLang="zh-CN" sz="1200" dirty="0">
                    <a:latin typeface="Arial" panose="020B0604020202020204" pitchFamily="34" charset="0"/>
                    <a:ea typeface="微软雅黑" panose="020B0503020204020204" pitchFamily="34" charset="-122"/>
                  </a:rPr>
                  <a:t>: </a:t>
                </a:r>
                <a:r>
                  <a:rPr lang="en-US" altLang="zh-CN" sz="1200" dirty="0" smtClean="0">
                    <a:latin typeface="Cambria Math" panose="02040503050406030204" pitchFamily="18" charset="0"/>
                    <a:ea typeface="微软雅黑" panose="020B0503020204020204" pitchFamily="34" charset="-122"/>
                    <a:sym typeface="+mn-ea"/>
                  </a:rPr>
                  <a:t>set of working courier indices</a:t>
                </a:r>
                <a:endParaRPr lang="en-US" altLang="zh-CN" sz="1200" dirty="0" smtClean="0">
                  <a:latin typeface="Cambria Math" panose="02040503050406030204" pitchFamily="18" charset="0"/>
                  <a:ea typeface="微软雅黑" panose="020B0503020204020204" pitchFamily="34" charset="-122"/>
                  <a:sym typeface="+mn-ea"/>
                </a:endParaRPr>
              </a:p>
              <a:p>
                <a:pPr marL="742950" lvl="1" indent="-285750">
                  <a:lnSpc>
                    <a:spcPct val="130000"/>
                  </a:lnSpc>
                  <a:buFont typeface="Wingdings" panose="05000000000000000000" charset="0"/>
                  <a:buChar char="Ø"/>
                </a:pPr>
                <a:r>
                  <a:rPr lang="en-US" altLang="zh-CN" sz="1200" dirty="0">
                    <a:latin typeface="Arial" panose="020B0604020202020204" pitchFamily="34" charset="0"/>
                    <a:ea typeface="微软雅黑" panose="020B0503020204020204" pitchFamily="34" charset="-122"/>
                  </a:rPr>
                  <a:t>β: positive weights </a:t>
                </a:r>
                <a:endParaRPr lang="en-US" altLang="zh-CN" sz="1200" dirty="0"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  <a:p>
                <a:pPr marL="742950" lvl="1" indent="-285750">
                  <a:lnSpc>
                    <a:spcPct val="120000"/>
                  </a:lnSpc>
                  <a:buFont typeface="Wingdings" panose="05000000000000000000" charset="0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200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200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altLang="zh-CN" sz="1200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zh-CN" sz="1200" dirty="0">
                    <a:latin typeface="Arial" panose="020B0604020202020204" pitchFamily="34" charset="0"/>
                    <a:ea typeface="微软雅黑" panose="020B0503020204020204" pitchFamily="34" charset="-122"/>
                  </a:rPr>
                  <a:t>: trip distance of oredr </a:t>
                </a:r>
                <a:r>
                  <a:rPr lang="en-US" altLang="zh-CN" sz="1200" i="1" dirty="0">
                    <a:latin typeface="Arial" panose="020B0604020202020204" pitchFamily="34" charset="0"/>
                    <a:ea typeface="微软雅黑" panose="020B0503020204020204" pitchFamily="34" charset="-122"/>
                  </a:rPr>
                  <a:t>j</a:t>
                </a:r>
                <a:r>
                  <a:rPr lang="en-US" altLang="zh-CN" sz="1200" dirty="0">
                    <a:latin typeface="Arial" panose="020B0604020202020204" pitchFamily="34" charset="0"/>
                    <a:ea typeface="微软雅黑" panose="020B0503020204020204" pitchFamily="34" charset="-122"/>
                  </a:rPr>
                  <a:t>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200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200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𝜒</m:t>
                        </m:r>
                      </m:e>
                      <m:sub>
                        <m:r>
                          <a:rPr lang="en-US" altLang="zh-CN" sz="1200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1200" i="1" u="heavy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200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CN" sz="1200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200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CN" sz="1200" dirty="0">
                    <a:latin typeface="Arial" panose="020B0604020202020204" pitchFamily="34" charset="0"/>
                    <a:ea typeface="微软雅黑" panose="020B0503020204020204" pitchFamily="34" charset="-122"/>
                  </a:rPr>
                  <a:t>:  the number of en-route orders for courier </a:t>
                </a:r>
                <a:r>
                  <a:rPr lang="en-US" altLang="zh-CN" sz="1200" i="1" dirty="0">
                    <a:latin typeface="Arial" panose="020B0604020202020204" pitchFamily="34" charset="0"/>
                    <a:ea typeface="微软雅黑" panose="020B0503020204020204" pitchFamily="34" charset="-122"/>
                  </a:rPr>
                  <a:t>i</a:t>
                </a:r>
                <a:r>
                  <a:rPr lang="en-US" altLang="zh-CN" sz="1200" dirty="0">
                    <a:latin typeface="Arial" panose="020B0604020202020204" pitchFamily="34" charset="0"/>
                    <a:ea typeface="微软雅黑" panose="020B0503020204020204" pitchFamily="34" charset="-122"/>
                  </a:rPr>
                  <a:t> at time </a:t>
                </a:r>
                <a:r>
                  <a:rPr lang="en-US" altLang="zh-CN" sz="1200" i="1" dirty="0">
                    <a:latin typeface="Arial" panose="020B0604020202020204" pitchFamily="34" charset="0"/>
                    <a:ea typeface="微软雅黑" panose="020B0503020204020204" pitchFamily="34" charset="-122"/>
                  </a:rPr>
                  <a:t>t</a:t>
                </a:r>
                <a:r>
                  <a:rPr lang="en-US" altLang="zh-CN" sz="1200" dirty="0">
                    <a:latin typeface="Arial" panose="020B0604020202020204" pitchFamily="34" charset="0"/>
                    <a:ea typeface="微软雅黑" panose="020B0503020204020204" pitchFamily="34" charset="-122"/>
                  </a:rPr>
                  <a:t> that will exceed their expected time;</a:t>
                </a:r>
                <a14:m>
                  <m:oMath xmlns:m="http://schemas.openxmlformats.org/officeDocument/2006/math">
                    <m:r>
                      <a:rPr lang="en-US" altLang="zh-CN" sz="1200" dirty="0">
                        <a:latin typeface="Arial" panose="020B0604020202020204" pitchFamily="34" charset="0"/>
                        <a:ea typeface="微软雅黑" panose="020B0503020204020204" pitchFamily="34" charset="-122"/>
                      </a:rPr>
                      <m:t> </m:t>
                    </m:r>
                    <m:sSub>
                      <m:sSubPr>
                        <m:ctrlPr>
                          <a:rPr lang="en-US" altLang="zh-CN" sz="1200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200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altLang="zh-CN" sz="1200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1200" i="1" u="heavy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200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CN" sz="1200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200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CN" sz="1200" dirty="0">
                    <a:latin typeface="Arial" panose="020B0604020202020204" pitchFamily="34" charset="0"/>
                    <a:ea typeface="微软雅黑" panose="020B0503020204020204" pitchFamily="34" charset="-122"/>
                    <a:sym typeface="+mn-ea"/>
                  </a:rPr>
                  <a:t>: </a:t>
                </a:r>
                <a:r>
                  <a:rPr lang="en-US" altLang="zh-CN" sz="1200" dirty="0">
                    <a:latin typeface="Arial" panose="020B0604020202020204" pitchFamily="34" charset="0"/>
                    <a:ea typeface="微软雅黑" panose="020B0503020204020204" pitchFamily="34" charset="-122"/>
                  </a:rPr>
                  <a:t>additional travel time of all en-route orders for courier </a:t>
                </a:r>
                <a:r>
                  <a:rPr lang="en-US" altLang="zh-CN" sz="1200" i="1" dirty="0">
                    <a:latin typeface="Arial" panose="020B0604020202020204" pitchFamily="34" charset="0"/>
                    <a:ea typeface="微软雅黑" panose="020B0503020204020204" pitchFamily="34" charset="-122"/>
                  </a:rPr>
                  <a:t>i</a:t>
                </a:r>
                <a:r>
                  <a:rPr lang="en-US" altLang="zh-CN" sz="1200" dirty="0">
                    <a:latin typeface="Arial" panose="020B0604020202020204" pitchFamily="34" charset="0"/>
                    <a:ea typeface="微软雅黑" panose="020B0503020204020204" pitchFamily="34" charset="-122"/>
                  </a:rPr>
                  <a:t> at time </a:t>
                </a:r>
                <a:r>
                  <a:rPr lang="en-US" altLang="zh-CN" sz="1200" i="1" dirty="0">
                    <a:latin typeface="Arial" panose="020B0604020202020204" pitchFamily="34" charset="0"/>
                    <a:ea typeface="微软雅黑" panose="020B0503020204020204" pitchFamily="34" charset="-122"/>
                  </a:rPr>
                  <a:t>t</a:t>
                </a:r>
                <a:endParaRPr lang="en-US" altLang="zh-CN" sz="1200" i="1" dirty="0" smtClean="0"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2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020" y="2113280"/>
                <a:ext cx="7602220" cy="2864485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855" y="2536190"/>
            <a:ext cx="3857625" cy="67500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1855" y="3144520"/>
            <a:ext cx="6489700" cy="6635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46"/>
          <p:cNvSpPr>
            <a:spLocks noChangeArrowheads="1"/>
          </p:cNvSpPr>
          <p:nvPr/>
        </p:nvSpPr>
        <p:spPr bwMode="auto">
          <a:xfrm>
            <a:off x="501650" y="208915"/>
            <a:ext cx="5972175" cy="3975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l">
              <a:buNone/>
            </a:pPr>
            <a:r>
              <a:rPr lang="en-US" altLang="zh-CN" sz="2000" b="1" dirty="0" smtClean="0">
                <a:solidFill>
                  <a:srgbClr val="002060"/>
                </a:solidFill>
                <a:latin typeface="Arial" panose="020B0604020202020204" pitchFamily="34" charset="0"/>
                <a:sym typeface="+mn-ea"/>
              </a:rPr>
              <a:t>Model for Couriers: Logit Model</a:t>
            </a:r>
            <a:endParaRPr lang="zh-CN" altLang="en-US" sz="2000" b="1" dirty="0">
              <a:solidFill>
                <a:schemeClr val="accent1"/>
              </a:solidFill>
              <a:latin typeface="Arial" panose="020B0604020202020204" pitchFamily="34" charset="0"/>
            </a:endParaRPr>
          </a:p>
        </p:txBody>
      </p:sp>
      <p:sp>
        <p:nvSpPr>
          <p:cNvPr id="27" name="等腰三角形 47"/>
          <p:cNvSpPr>
            <a:spLocks noChangeArrowheads="1"/>
          </p:cNvSpPr>
          <p:nvPr/>
        </p:nvSpPr>
        <p:spPr bwMode="auto">
          <a:xfrm rot="5400000">
            <a:off x="-39787" y="157290"/>
            <a:ext cx="581159" cy="50158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lIns="91438" tIns="45719" rIns="91438" bIns="45719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/>
              <p:cNvSpPr txBox="1"/>
              <p:nvPr/>
            </p:nvSpPr>
            <p:spPr>
              <a:xfrm>
                <a:off x="501650" y="675005"/>
                <a:ext cx="8357870" cy="1833880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q"/>
                </a:pPr>
                <a:r>
                  <a:rPr lang="en-US" altLang="zh-CN" b="1" dirty="0" smtClean="0">
                    <a:latin typeface="Arial" panose="020B0604020202020204" pitchFamily="34" charset="0"/>
                    <a:ea typeface="微软雅黑" panose="020B0503020204020204" pitchFamily="34" charset="-122"/>
                  </a:rPr>
                  <a:t>Logit model:</a:t>
                </a:r>
                <a:endParaRPr lang="en-US" altLang="zh-CN" b="1" dirty="0"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  <a:p>
                <a:pPr marL="628650" lvl="1" indent="-285750">
                  <a:lnSpc>
                    <a:spcPct val="150000"/>
                  </a:lnSpc>
                  <a:spcBef>
                    <a:spcPts val="1800"/>
                  </a:spcBef>
                  <a:buFont typeface="Wingdings" panose="05000000000000000000" pitchFamily="2" charset="2"/>
                  <a:buChar char="Ø"/>
                </a:pPr>
                <a:endParaRPr lang="en-US" altLang="zh-CN" sz="1200" i="1" dirty="0" smtClean="0">
                  <a:latin typeface="Cambria Math" panose="02040503050406030204" pitchFamily="18" charset="0"/>
                  <a:ea typeface="微软雅黑" panose="020B0503020204020204" pitchFamily="34" charset="-122"/>
                </a:endParaRPr>
              </a:p>
              <a:p>
                <a:pPr marL="628650" lvl="1" indent="-285750">
                  <a:lnSpc>
                    <a:spcPct val="150000"/>
                  </a:lnSpc>
                  <a:spcBef>
                    <a:spcPts val="1800"/>
                  </a:spcBef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20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SupPr>
                      <m:e>
                        <m:r>
                          <a:rPr lang="en-US" altLang="zh-CN" sz="120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𝑃</m:t>
                        </m:r>
                      </m:e>
                      <m:sub>
                        <m:r>
                          <a:rPr lang="en-US" altLang="zh-CN" sz="120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𝑖</m:t>
                        </m:r>
                      </m:sub>
                      <m:sup>
                        <m:r>
                          <a:rPr lang="en-US" altLang="zh-CN" sz="120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𝑎</m:t>
                        </m:r>
                      </m:sup>
                    </m:sSubSup>
                    <m:r>
                      <a:rPr lang="en-US" altLang="zh-CN" sz="120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:</m:t>
                    </m:r>
                  </m:oMath>
                </a14:m>
                <a:r>
                  <a:rPr lang="en-US" altLang="zh-CN" sz="1200" dirty="0" smtClean="0">
                    <a:latin typeface="Arial" panose="020B0604020202020204" pitchFamily="34" charset="0"/>
                    <a:ea typeface="微软雅黑" panose="020B0503020204020204" pitchFamily="34" charset="-122"/>
                  </a:rPr>
                  <a:t> order acceptance probability of courier </a:t>
                </a:r>
                <a:r>
                  <a:rPr lang="en-US" altLang="zh-CN" sz="1200" i="1" dirty="0" smtClean="0">
                    <a:latin typeface="Arial" panose="020B0604020202020204" pitchFamily="34" charset="0"/>
                    <a:ea typeface="微软雅黑" panose="020B0503020204020204" pitchFamily="34" charset="-122"/>
                  </a:rPr>
                  <a:t>i</a:t>
                </a:r>
                <a:endParaRPr lang="en-US" altLang="zh-CN" sz="1200" dirty="0" smtClean="0"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  <a:p>
                <a:pPr marL="628650" lvl="1" indent="-285750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20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SupPr>
                      <m:e>
                        <m:r>
                          <a:rPr lang="en-US" altLang="zh-CN" sz="120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𝑢</m:t>
                        </m:r>
                      </m:e>
                      <m:sub>
                        <m:r>
                          <a:rPr lang="en-US" altLang="zh-CN" sz="120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𝑖</m:t>
                        </m:r>
                        <m:r>
                          <a:rPr lang="en-US" altLang="zh-CN" sz="120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,</m:t>
                        </m:r>
                        <m:r>
                          <a:rPr lang="en-US" altLang="zh-CN" sz="120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𝑡</m:t>
                        </m:r>
                      </m:sub>
                      <m:sup>
                        <m:r>
                          <a:rPr lang="en-US" altLang="zh-CN" sz="120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𝑎</m:t>
                        </m:r>
                      </m:sup>
                    </m:sSubSup>
                  </m:oMath>
                </a14:m>
                <a:r>
                  <a:rPr lang="en-US" altLang="zh-CN" sz="1200" dirty="0" smtClean="0">
                    <a:latin typeface="Arial" panose="020B0604020202020204" pitchFamily="34" charset="0"/>
                    <a:ea typeface="微软雅黑" panose="020B0503020204020204" pitchFamily="34" charset="-122"/>
                  </a:rPr>
                  <a:t>: utility of accepting the order, </a:t>
                </a:r>
                <a:r>
                  <a:rPr lang="en-US" altLang="zh-CN" sz="1200" dirty="0" smtClean="0">
                    <a:solidFill>
                      <a:srgbClr val="2F5597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rPr>
                  <a:t>proportional to payment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200" i="1" dirty="0" smtClean="0">
                            <a:solidFill>
                              <a:srgbClr val="2F5597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200" i="1" dirty="0" smtClean="0">
                            <a:solidFill>
                              <a:srgbClr val="2F5597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1200" i="1" dirty="0" smtClean="0">
                            <a:solidFill>
                              <a:srgbClr val="2F5597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1200" i="1" dirty="0" smtClean="0">
                            <a:solidFill>
                              <a:srgbClr val="2F5597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200" i="1" dirty="0" smtClean="0">
                            <a:solidFill>
                              <a:srgbClr val="2F5597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CN" sz="1200" dirty="0" smtClean="0">
                    <a:latin typeface="Arial" panose="020B0604020202020204" pitchFamily="34" charset="0"/>
                    <a:ea typeface="微软雅黑" panose="020B0503020204020204" pitchFamily="34" charset="-122"/>
                  </a:rPr>
                  <a:t>, </a:t>
                </a:r>
                <a:r>
                  <a:rPr lang="en-US" altLang="zh-CN" sz="1200" dirty="0" smtClean="0">
                    <a:solidFill>
                      <a:srgbClr val="C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rPr>
                  <a:t>inversely proportional to reservation value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2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SupPr>
                      <m:e>
                        <m:r>
                          <a:rPr lang="en-US" altLang="zh-CN" sz="12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𝑝</m:t>
                        </m:r>
                      </m:e>
                      <m:sub>
                        <m:r>
                          <a:rPr lang="en-US" altLang="zh-CN" sz="12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𝑖</m:t>
                        </m:r>
                      </m:sub>
                      <m:sup>
                        <m:r>
                          <a:rPr lang="en-US" altLang="zh-CN" sz="12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𝑟</m:t>
                        </m:r>
                      </m:sup>
                    </m:sSubSup>
                  </m:oMath>
                </a14:m>
                <a:r>
                  <a:rPr lang="en-US" altLang="zh-CN" sz="1200" dirty="0" smtClean="0">
                    <a:latin typeface="Arial" panose="020B0604020202020204" pitchFamily="34" charset="0"/>
                    <a:ea typeface="微软雅黑" panose="020B0503020204020204" pitchFamily="34" charset="-122"/>
                  </a:rPr>
                  <a:t> </a:t>
                </a:r>
                <a:endParaRPr lang="en-US" altLang="zh-CN" sz="1200" dirty="0" smtClean="0"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  <a:p>
                <a:pPr marL="628650" lvl="1" indent="-285750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20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SupPr>
                      <m:e>
                        <m:r>
                          <a:rPr lang="en-US" altLang="zh-CN" sz="120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𝑢</m:t>
                        </m:r>
                      </m:e>
                      <m:sub>
                        <m:r>
                          <a:rPr lang="en-US" altLang="zh-CN" sz="120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𝑖</m:t>
                        </m:r>
                      </m:sub>
                      <m:sup>
                        <m:r>
                          <a:rPr lang="en-US" altLang="zh-CN" sz="120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𝑟</m:t>
                        </m:r>
                      </m:sup>
                    </m:sSubSup>
                  </m:oMath>
                </a14:m>
                <a:r>
                  <a:rPr lang="en-US" altLang="zh-CN" sz="1200" dirty="0" smtClean="0">
                    <a:latin typeface="Arial" panose="020B0604020202020204" pitchFamily="34" charset="0"/>
                    <a:ea typeface="微软雅黑" panose="020B0503020204020204" pitchFamily="34" charset="-122"/>
                    <a:sym typeface="+mn-ea"/>
                  </a:rPr>
                  <a:t>: utility of rejecting the order</a:t>
                </a:r>
                <a:endParaRPr lang="en-US" altLang="zh-CN" sz="1200" dirty="0" smtClean="0"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  <a:p>
                <a:endParaRPr lang="en-US" altLang="zh-CN" dirty="0" smtClean="0"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650" y="675005"/>
                <a:ext cx="8357870" cy="1833880"/>
              </a:xfrm>
              <a:prstGeom prst="rect">
                <a:avLst/>
              </a:prstGeom>
              <a:blipFill rotWithShape="1">
                <a:blip r:embed="rId1"/>
                <a:stretch>
                  <a:fillRect b="-77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3340" y="1069340"/>
            <a:ext cx="2497455" cy="6965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等腰三角形 47"/>
          <p:cNvSpPr>
            <a:spLocks noChangeArrowheads="1"/>
          </p:cNvSpPr>
          <p:nvPr/>
        </p:nvSpPr>
        <p:spPr bwMode="auto">
          <a:xfrm rot="5400000">
            <a:off x="-39787" y="157290"/>
            <a:ext cx="581159" cy="50158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lIns="91438" tIns="45719" rIns="91438" bIns="45719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  <p:sp>
        <p:nvSpPr>
          <p:cNvPr id="12" name="矩形 46"/>
          <p:cNvSpPr>
            <a:spLocks noChangeArrowheads="1"/>
          </p:cNvSpPr>
          <p:nvPr/>
        </p:nvSpPr>
        <p:spPr bwMode="auto">
          <a:xfrm>
            <a:off x="501585" y="170891"/>
            <a:ext cx="5293995" cy="490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30000"/>
              </a:lnSpc>
              <a:buNone/>
            </a:pPr>
            <a:r>
              <a:rPr lang="en-US" altLang="zh-CN" sz="2000" b="1" dirty="0">
                <a:solidFill>
                  <a:schemeClr val="accent1"/>
                </a:solidFill>
                <a:latin typeface="Arial" panose="020B0604020202020204" pitchFamily="34" charset="0"/>
              </a:rPr>
              <a:t>Solution Methodology for MDP of Platform</a:t>
            </a:r>
            <a:endParaRPr lang="en-US" altLang="zh-CN" sz="2000" b="1" dirty="0">
              <a:solidFill>
                <a:schemeClr val="accent1"/>
              </a:solidFill>
              <a:latin typeface="Arial" panose="020B0604020202020204" pitchFamily="34" charset="0"/>
            </a:endParaRPr>
          </a:p>
        </p:txBody>
      </p:sp>
      <p:sp>
        <p:nvSpPr>
          <p:cNvPr id="6" name="TextBox 7"/>
          <p:cNvSpPr txBox="1"/>
          <p:nvPr/>
        </p:nvSpPr>
        <p:spPr>
          <a:xfrm>
            <a:off x="501650" y="586740"/>
            <a:ext cx="8412480" cy="44665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b="1" dirty="0" smtClean="0"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DDQN for order assignment</a:t>
            </a:r>
            <a:r>
              <a:rPr lang="en-US" altLang="zh-CN" b="1" dirty="0" smtClean="0"/>
              <a:t>:</a:t>
            </a:r>
            <a:endParaRPr lang="en-US" altLang="zh-CN" b="1" dirty="0"/>
          </a:p>
          <a:p>
            <a:pPr marL="6286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1200" dirty="0" smtClean="0"/>
              <a:t>Summary: A neural network is employed to estimate the long-term reward (Q-value) for each courier selecting each order at each time step.</a:t>
            </a:r>
            <a:endParaRPr lang="en-US" altLang="zh-CN" sz="1200" dirty="0" smtClean="0"/>
          </a:p>
          <a:p>
            <a:pPr marL="6286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1200" dirty="0" smtClean="0"/>
              <a:t>Utilization: Find the optimal dispatching strategy to maximize the global Q-value (long-term reward) at each step through bipartite matching.</a:t>
            </a:r>
            <a:endParaRPr lang="en-US" altLang="zh-CN" sz="1200" dirty="0" smtClean="0"/>
          </a:p>
          <a:p>
            <a:pPr marL="6286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zh-CN" sz="1200" dirty="0" smtClean="0"/>
          </a:p>
          <a:p>
            <a:pPr marL="6286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zh-CN" sz="1200" dirty="0" smtClean="0"/>
          </a:p>
          <a:p>
            <a:pPr marL="6286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zh-CN" sz="1200" dirty="0" smtClean="0"/>
          </a:p>
          <a:p>
            <a:pPr marL="6286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zh-CN" sz="1200" dirty="0" smtClean="0"/>
          </a:p>
          <a:p>
            <a:pPr marL="6286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zh-CN" sz="1200" dirty="0" smtClean="0"/>
          </a:p>
          <a:p>
            <a:pPr marL="6286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zh-CN" sz="1200" dirty="0" smtClean="0"/>
          </a:p>
          <a:p>
            <a:pPr marL="6286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zh-CN" sz="1200" dirty="0" smtClean="0"/>
          </a:p>
          <a:p>
            <a:pPr marL="6286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1200" dirty="0" smtClean="0"/>
              <a:t>Training: gradient descent to minimize </a:t>
            </a:r>
            <a:r>
              <a:rPr lang="en-US" altLang="zh-CN" sz="1200" dirty="0">
                <a:latin typeface="Arial" panose="020B0604020202020204" pitchFamily="34" charset="0"/>
                <a:ea typeface="微软雅黑" panose="020B0503020204020204" pitchFamily="34" charset="-122"/>
              </a:rPr>
              <a:t>Temporal Difference (TD) error</a:t>
            </a:r>
            <a:endParaRPr lang="en-US" altLang="zh-CN" sz="1200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73125" y="2106295"/>
            <a:ext cx="2953385" cy="188849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6665" y="4293870"/>
            <a:ext cx="6436360" cy="44958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5" name="文本框 14"/>
              <p:cNvSpPr txBox="1"/>
              <p:nvPr/>
            </p:nvSpPr>
            <p:spPr>
              <a:xfrm>
                <a:off x="4234180" y="2256790"/>
                <a:ext cx="4691380" cy="1718310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p>
                <a:pPr marL="285750" indent="-28575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2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2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sz="12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sz="120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Cambria Math" panose="02040503050406030204" pitchFamily="18" charset="0"/>
                      </a:rPr>
                      <m:t>(</m:t>
                    </m:r>
                    <m:r>
                      <a:rPr lang="en-US" altLang="zh-CN" sz="120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Cambria Math" panose="02040503050406030204" pitchFamily="18" charset="0"/>
                      </a:rPr>
                      <m:t>𝑖</m:t>
                    </m:r>
                    <m:r>
                      <a:rPr lang="en-US" altLang="zh-CN" sz="120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Cambria Math" panose="02040503050406030204" pitchFamily="18" charset="0"/>
                      </a:rPr>
                      <m:t>,</m:t>
                    </m:r>
                    <m:r>
                      <a:rPr lang="en-US" altLang="zh-CN" sz="120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Cambria Math" panose="02040503050406030204" pitchFamily="18" charset="0"/>
                      </a:rPr>
                      <m:t>𝑗</m:t>
                    </m:r>
                    <m:r>
                      <a:rPr lang="en-US" altLang="zh-CN" sz="120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1200" dirty="0" smtClean="0">
                    <a:latin typeface="Arial" panose="020B0604020202020204" pitchFamily="34" charset="0"/>
                    <a:ea typeface="微软雅黑" panose="020B0503020204020204" pitchFamily="34" charset="-122"/>
                  </a:rPr>
                  <a:t>:  Q-value representing the value of assigning order </a:t>
                </a:r>
                <a:r>
                  <a:rPr lang="en-US" altLang="zh-CN" sz="1200" i="1" dirty="0" smtClean="0">
                    <a:latin typeface="Arial" panose="020B0604020202020204" pitchFamily="34" charset="0"/>
                    <a:ea typeface="微软雅黑" panose="020B0503020204020204" pitchFamily="34" charset="-122"/>
                  </a:rPr>
                  <a:t>j</a:t>
                </a:r>
                <a:r>
                  <a:rPr lang="en-US" altLang="zh-CN" sz="1200" dirty="0" smtClean="0">
                    <a:latin typeface="Arial" panose="020B0604020202020204" pitchFamily="34" charset="0"/>
                    <a:ea typeface="微软雅黑" panose="020B0503020204020204" pitchFamily="34" charset="-122"/>
                  </a:rPr>
                  <a:t> to courier </a:t>
                </a:r>
                <a:r>
                  <a:rPr lang="en-US" altLang="zh-CN" sz="1200" i="1" dirty="0" smtClean="0">
                    <a:latin typeface="Arial" panose="020B0604020202020204" pitchFamily="34" charset="0"/>
                    <a:ea typeface="微软雅黑" panose="020B0503020204020204" pitchFamily="34" charset="-122"/>
                  </a:rPr>
                  <a:t>i</a:t>
                </a:r>
                <a:r>
                  <a:rPr lang="en-US" altLang="zh-CN" sz="1200" dirty="0" smtClean="0">
                    <a:latin typeface="Arial" panose="020B0604020202020204" pitchFamily="34" charset="0"/>
                    <a:ea typeface="微软雅黑" panose="020B0503020204020204" pitchFamily="34" charset="-122"/>
                  </a:rPr>
                  <a:t> at time </a:t>
                </a:r>
                <a:r>
                  <a:rPr lang="en-US" altLang="zh-CN" sz="1200" i="1" dirty="0" smtClean="0">
                    <a:latin typeface="Arial" panose="020B0604020202020204" pitchFamily="34" charset="0"/>
                    <a:ea typeface="微软雅黑" panose="020B0503020204020204" pitchFamily="34" charset="-122"/>
                  </a:rPr>
                  <a:t>t</a:t>
                </a:r>
                <a:endParaRPr lang="en-US" altLang="zh-CN" sz="1200" dirty="0" smtClean="0"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  <a:p>
                <a:pPr marL="285750" indent="-28575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2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2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2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12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2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zh-CN" sz="1200" dirty="0" smtClean="0">
                    <a:latin typeface="Arial" panose="020B0604020202020204" pitchFamily="34" charset="0"/>
                    <a:ea typeface="微软雅黑" panose="020B0503020204020204" pitchFamily="34" charset="-122"/>
                  </a:rPr>
                  <a:t>: binary indicator for whether order </a:t>
                </a:r>
                <a:r>
                  <a:rPr lang="en-US" altLang="zh-CN" sz="1200" i="1" dirty="0" smtClean="0">
                    <a:latin typeface="Arial" panose="020B0604020202020204" pitchFamily="34" charset="0"/>
                    <a:ea typeface="微软雅黑" panose="020B0503020204020204" pitchFamily="34" charset="-122"/>
                  </a:rPr>
                  <a:t>j</a:t>
                </a:r>
                <a:r>
                  <a:rPr lang="en-US" altLang="zh-CN" sz="1200" dirty="0" smtClean="0">
                    <a:latin typeface="Arial" panose="020B0604020202020204" pitchFamily="34" charset="0"/>
                    <a:ea typeface="微软雅黑" panose="020B0503020204020204" pitchFamily="34" charset="-122"/>
                  </a:rPr>
                  <a:t> is assigned to courier </a:t>
                </a:r>
                <a:r>
                  <a:rPr lang="en-US" altLang="zh-CN" sz="1200" i="1" dirty="0" smtClean="0">
                    <a:latin typeface="Arial" panose="020B0604020202020204" pitchFamily="34" charset="0"/>
                    <a:ea typeface="微软雅黑" panose="020B0503020204020204" pitchFamily="34" charset="-122"/>
                  </a:rPr>
                  <a:t>i</a:t>
                </a:r>
                <a:r>
                  <a:rPr lang="en-US" altLang="zh-CN" sz="1200" dirty="0" smtClean="0">
                    <a:latin typeface="Arial" panose="020B0604020202020204" pitchFamily="34" charset="0"/>
                    <a:ea typeface="微软雅黑" panose="020B0503020204020204" pitchFamily="34" charset="-122"/>
                  </a:rPr>
                  <a:t> </a:t>
                </a:r>
                <a:endParaRPr lang="en-US" altLang="zh-CN" sz="1200" dirty="0" smtClean="0"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  <a:p>
                <a:pPr marL="285750" indent="-28575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120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Cambria Math" panose="02040503050406030204" pitchFamily="18" charset="0"/>
                      </a:rPr>
                      <m:t>𝐷</m:t>
                    </m:r>
                    <m:r>
                      <a:rPr lang="en-US" altLang="zh-CN" sz="120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12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2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altLang="zh-CN" sz="12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12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2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sz="120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12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2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US" altLang="zh-CN" sz="12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CN" sz="120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1200" dirty="0" smtClean="0">
                    <a:latin typeface="Arial" panose="020B0604020202020204" pitchFamily="34" charset="0"/>
                    <a:ea typeface="微软雅黑" panose="020B0503020204020204" pitchFamily="34" charset="-122"/>
                  </a:rPr>
                  <a:t>: distance between courier </a:t>
                </a:r>
                <a:r>
                  <a:rPr lang="en-US" altLang="zh-CN" sz="1200" i="1" dirty="0" smtClean="0">
                    <a:latin typeface="Arial" panose="020B0604020202020204" pitchFamily="34" charset="0"/>
                    <a:ea typeface="微软雅黑" panose="020B0503020204020204" pitchFamily="34" charset="-122"/>
                  </a:rPr>
                  <a:t>i</a:t>
                </a:r>
                <a:r>
                  <a:rPr lang="en-US" altLang="zh-CN" sz="1200" dirty="0" smtClean="0">
                    <a:latin typeface="Arial" panose="020B0604020202020204" pitchFamily="34" charset="0"/>
                    <a:ea typeface="微软雅黑" panose="020B0503020204020204" pitchFamily="34" charset="-122"/>
                  </a:rPr>
                  <a:t> and the origion of order </a:t>
                </a:r>
                <a:r>
                  <a:rPr lang="en-US" altLang="zh-CN" sz="1200" i="1" dirty="0" smtClean="0">
                    <a:latin typeface="Arial" panose="020B0604020202020204" pitchFamily="34" charset="0"/>
                    <a:ea typeface="微软雅黑" panose="020B0503020204020204" pitchFamily="34" charset="-122"/>
                  </a:rPr>
                  <a:t>j</a:t>
                </a:r>
                <a:endParaRPr lang="en-US" altLang="zh-CN" sz="1200" dirty="0" smtClean="0"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  <a:p>
                <a:pPr marL="285750" indent="-28575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2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2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zh-CN" sz="12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en-US" altLang="zh-CN" sz="1200" dirty="0" smtClean="0">
                    <a:latin typeface="Arial" panose="020B0604020202020204" pitchFamily="34" charset="0"/>
                    <a:ea typeface="微软雅黑" panose="020B0503020204020204" pitchFamily="34" charset="-122"/>
                  </a:rPr>
                  <a:t>: maximium matching distance</a:t>
                </a:r>
                <a:endParaRPr lang="en-US" altLang="zh-CN" sz="1200" dirty="0" smtClean="0"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  <a:p>
                <a:pPr marL="285750" indent="-28575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2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12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altLang="zh-CN" sz="12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altLang="zh-CN" sz="12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𝑤</m:t>
                        </m:r>
                      </m:sup>
                    </m:sSubSup>
                  </m:oMath>
                </a14:m>
                <a:r>
                  <a:rPr lang="en-US" altLang="zh-CN" sz="1200" dirty="0" smtClean="0">
                    <a:latin typeface="Arial" panose="020B0604020202020204" pitchFamily="34" charset="0"/>
                    <a:ea typeface="微软雅黑" panose="020B0503020204020204" pitchFamily="34" charset="-122"/>
                  </a:rPr>
                  <a:t>: indices of orders to be assigned at time </a:t>
                </a:r>
                <a:r>
                  <a:rPr lang="en-US" altLang="zh-CN" sz="1200" i="1" dirty="0" smtClean="0">
                    <a:latin typeface="Arial" panose="020B0604020202020204" pitchFamily="34" charset="0"/>
                    <a:ea typeface="微软雅黑" panose="020B0503020204020204" pitchFamily="34" charset="-122"/>
                  </a:rPr>
                  <a:t>t</a:t>
                </a:r>
                <a:endParaRPr lang="en-US" altLang="zh-CN" sz="1200" dirty="0" smtClean="0"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  <a:p>
                <a:pPr marL="285750" indent="-28575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endParaRPr lang="en-US" altLang="zh-CN" sz="1200" dirty="0" smtClean="0"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15" name="文本框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4180" y="2256790"/>
                <a:ext cx="4691380" cy="1718310"/>
              </a:xfrm>
              <a:prstGeom prst="rect">
                <a:avLst/>
              </a:prstGeom>
              <a:blipFill rotWithShape="1">
                <a:blip r:embed="rId3"/>
                <a:stretch>
                  <a:fillRect b="-16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47775" y="4230370"/>
            <a:ext cx="3860165" cy="588645"/>
          </a:xfrm>
          <a:prstGeom prst="rect">
            <a:avLst/>
          </a:prstGeom>
        </p:spPr>
      </p:pic>
      <p:sp>
        <p:nvSpPr>
          <p:cNvPr id="27" name="等腰三角形 47"/>
          <p:cNvSpPr>
            <a:spLocks noChangeArrowheads="1"/>
          </p:cNvSpPr>
          <p:nvPr/>
        </p:nvSpPr>
        <p:spPr bwMode="auto">
          <a:xfrm rot="5400000">
            <a:off x="-39787" y="157290"/>
            <a:ext cx="581159" cy="50158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lIns="91438" tIns="45719" rIns="91438" bIns="45719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01585" y="598099"/>
            <a:ext cx="80010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b="1" dirty="0" smtClean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b="1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2" name="矩形 46"/>
          <p:cNvSpPr>
            <a:spLocks noChangeArrowheads="1"/>
          </p:cNvSpPr>
          <p:nvPr/>
        </p:nvSpPr>
        <p:spPr bwMode="auto">
          <a:xfrm>
            <a:off x="501585" y="170891"/>
            <a:ext cx="5293995" cy="490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30000"/>
              </a:lnSpc>
              <a:buNone/>
            </a:pPr>
            <a:r>
              <a:rPr lang="en-US" altLang="zh-CN" sz="2000" b="1" dirty="0">
                <a:solidFill>
                  <a:schemeClr val="accent1"/>
                </a:solidFill>
                <a:latin typeface="Arial" panose="020B0604020202020204" pitchFamily="34" charset="0"/>
              </a:rPr>
              <a:t>Solution Methodology for MDP of Platform</a:t>
            </a:r>
            <a:endParaRPr lang="en-US" altLang="zh-CN" sz="2000" b="1" dirty="0">
              <a:solidFill>
                <a:schemeClr val="accent1"/>
              </a:solidFill>
              <a:latin typeface="Arial" panose="020B0604020202020204" pitchFamily="34" charset="0"/>
            </a:endParaRPr>
          </a:p>
        </p:txBody>
      </p:sp>
      <p:sp>
        <p:nvSpPr>
          <p:cNvPr id="6" name="TextBox 7"/>
          <p:cNvSpPr txBox="1"/>
          <p:nvPr/>
        </p:nvSpPr>
        <p:spPr>
          <a:xfrm>
            <a:off x="501650" y="598170"/>
            <a:ext cx="8412480" cy="382524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b="1" dirty="0" smtClean="0"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PPO for payment setting</a:t>
            </a:r>
            <a:r>
              <a:rPr lang="en-US" altLang="zh-CN" b="1" dirty="0" smtClean="0"/>
              <a:t>:</a:t>
            </a:r>
            <a:endParaRPr lang="en-US" altLang="zh-CN" b="1" dirty="0"/>
          </a:p>
          <a:p>
            <a:pPr marL="6286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1200" dirty="0" smtClean="0"/>
              <a:t>Summary: An actor network is employed to directly generate payments for each courier, while a critic network estimates the V-value to guide the updating of the critic network. </a:t>
            </a:r>
            <a:endParaRPr lang="en-US" altLang="zh-CN" sz="1200" dirty="0" smtClean="0"/>
          </a:p>
          <a:p>
            <a:pPr marL="6286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1200" dirty="0" smtClean="0"/>
              <a:t>Finding: In our scenario, the PPO can directly utilize the Q-network of DDQN as the critic network.</a:t>
            </a:r>
            <a:endParaRPr lang="en-US" altLang="zh-CN" sz="1200" dirty="0" smtClean="0"/>
          </a:p>
          <a:p>
            <a:pPr marL="6286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zh-CN" sz="1200" dirty="0" smtClean="0"/>
          </a:p>
          <a:p>
            <a:pPr marL="6286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zh-CN" sz="1200" dirty="0" smtClean="0"/>
          </a:p>
          <a:p>
            <a:pPr marL="6286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zh-CN" sz="1200" dirty="0" smtClean="0"/>
          </a:p>
          <a:p>
            <a:pPr marL="6286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zh-CN" sz="1200" dirty="0" smtClean="0"/>
          </a:p>
          <a:p>
            <a:pPr marL="6286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zh-CN" sz="1200" dirty="0" smtClean="0"/>
          </a:p>
          <a:p>
            <a:pPr marL="6286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zh-CN" sz="1200" dirty="0" smtClean="0"/>
          </a:p>
          <a:p>
            <a:pPr marL="6286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zh-CN" sz="1200" dirty="0" smtClean="0"/>
          </a:p>
          <a:p>
            <a:pPr marL="6286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zh-CN" sz="1200" dirty="0" smtClean="0"/>
          </a:p>
          <a:p>
            <a:pPr marL="6286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1200" dirty="0" smtClean="0"/>
              <a:t>Training of actor: policy gradient to maximize the objective function</a:t>
            </a:r>
            <a:endParaRPr lang="en-US" altLang="zh-CN" sz="1200" dirty="0" smtClean="0"/>
          </a:p>
          <a:p>
            <a:pPr lvl="1" indent="0">
              <a:lnSpc>
                <a:spcPct val="150000"/>
              </a:lnSpc>
              <a:buFont typeface="Wingdings" panose="05000000000000000000" pitchFamily="2" charset="2"/>
              <a:buNone/>
            </a:pPr>
            <a:endParaRPr lang="en-US" altLang="zh-CN" sz="1200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445" y="1884680"/>
            <a:ext cx="4578350" cy="184467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5" name="文本框 14"/>
              <p:cNvSpPr txBox="1"/>
              <p:nvPr/>
            </p:nvSpPr>
            <p:spPr>
              <a:xfrm>
                <a:off x="5603875" y="2531745"/>
                <a:ext cx="3580765" cy="1189990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p>
                <a:pPr marL="285750" indent="-28575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2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2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altLang="zh-CN" sz="12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altLang="zh-CN" sz="1200" dirty="0" smtClean="0">
                    <a:latin typeface="Arial" panose="020B0604020202020204" pitchFamily="34" charset="0"/>
                    <a:ea typeface="微软雅黑" panose="020B0503020204020204" pitchFamily="34" charset="-122"/>
                  </a:rPr>
                  <a:t>: policy of DDQN (assignment)</a:t>
                </a:r>
                <a:endParaRPr lang="en-US" altLang="zh-CN" sz="1200" dirty="0" smtClean="0"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  <a:p>
                <a:pPr marL="285750" indent="-28575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2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2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altLang="zh-CN" sz="12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𝑃</m:t>
                        </m:r>
                      </m:sub>
                    </m:sSub>
                    <m:r>
                      <a:rPr lang="en-US" altLang="zh-CN" sz="1200" dirty="0" smtClean="0">
                        <a:latin typeface="Arial" panose="020B0604020202020204" pitchFamily="34" charset="0"/>
                        <a:ea typeface="微软雅黑" panose="020B0503020204020204" pitchFamily="34" charset="-122"/>
                        <a:sym typeface="+mn-ea"/>
                      </a:rPr>
                      <m:t>:</m:t>
                    </m:r>
                  </m:oMath>
                </a14:m>
                <a:r>
                  <a:rPr lang="en-US" altLang="zh-CN" sz="1200" dirty="0" smtClean="0">
                    <a:latin typeface="Arial" panose="020B0604020202020204" pitchFamily="34" charset="0"/>
                    <a:ea typeface="微软雅黑" panose="020B0503020204020204" pitchFamily="34" charset="-122"/>
                  </a:rPr>
                  <a:t> policy of PPO (payment)</a:t>
                </a:r>
                <a:endParaRPr lang="en-US" altLang="zh-CN" sz="1200" dirty="0" smtClean="0"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  <a:p>
                <a:pPr marL="285750" indent="-28575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2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12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𝜅</m:t>
                        </m:r>
                      </m:e>
                      <m:sub>
                        <m:r>
                          <a:rPr lang="en-US" altLang="zh-CN" sz="12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12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2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altLang="zh-CN" sz="12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altLang="zh-CN" sz="1200" dirty="0" smtClean="0">
                    <a:latin typeface="Arial" panose="020B0604020202020204" pitchFamily="34" charset="0"/>
                    <a:ea typeface="微软雅黑" panose="020B0503020204020204" pitchFamily="34" charset="-122"/>
                  </a:rPr>
                  <a:t>: optimal order assignment action of courier </a:t>
                </a:r>
                <a:r>
                  <a:rPr lang="en-US" altLang="zh-CN" sz="1200" i="1" dirty="0" smtClean="0">
                    <a:latin typeface="Arial" panose="020B0604020202020204" pitchFamily="34" charset="0"/>
                    <a:ea typeface="微软雅黑" panose="020B0503020204020204" pitchFamily="34" charset="-122"/>
                  </a:rPr>
                  <a:t>i</a:t>
                </a:r>
                <a:r>
                  <a:rPr lang="en-US" altLang="zh-CN" sz="1200" dirty="0" smtClean="0">
                    <a:latin typeface="Arial" panose="020B0604020202020204" pitchFamily="34" charset="0"/>
                    <a:ea typeface="微软雅黑" panose="020B0503020204020204" pitchFamily="34" charset="-122"/>
                  </a:rPr>
                  <a:t> at </a:t>
                </a:r>
                <a:r>
                  <a:rPr lang="en-US" altLang="zh-CN" sz="1200" i="1" dirty="0" smtClean="0">
                    <a:latin typeface="Arial" panose="020B0604020202020204" pitchFamily="34" charset="0"/>
                    <a:ea typeface="微软雅黑" panose="020B0503020204020204" pitchFamily="34" charset="-122"/>
                  </a:rPr>
                  <a:t>t</a:t>
                </a:r>
                <a:endParaRPr lang="en-US" altLang="zh-CN" sz="1200" i="1" dirty="0" smtClean="0"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15" name="文本框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3875" y="2531745"/>
                <a:ext cx="3580765" cy="118999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270" y="570865"/>
            <a:ext cx="4572635" cy="3706495"/>
          </a:xfrm>
          <a:prstGeom prst="rect">
            <a:avLst/>
          </a:prstGeom>
        </p:spPr>
      </p:pic>
      <p:sp>
        <p:nvSpPr>
          <p:cNvPr id="27" name="等腰三角形 47"/>
          <p:cNvSpPr>
            <a:spLocks noChangeArrowheads="1"/>
          </p:cNvSpPr>
          <p:nvPr/>
        </p:nvSpPr>
        <p:spPr bwMode="auto">
          <a:xfrm rot="5400000">
            <a:off x="-39787" y="157290"/>
            <a:ext cx="581159" cy="50158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lIns="91438" tIns="45719" rIns="91438" bIns="45719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  <p:sp>
        <p:nvSpPr>
          <p:cNvPr id="14" name="矩形 46"/>
          <p:cNvSpPr>
            <a:spLocks noChangeArrowheads="1"/>
          </p:cNvSpPr>
          <p:nvPr/>
        </p:nvSpPr>
        <p:spPr bwMode="auto">
          <a:xfrm>
            <a:off x="501585" y="170891"/>
            <a:ext cx="3599180" cy="490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30000"/>
              </a:lnSpc>
              <a:buNone/>
            </a:pPr>
            <a:r>
              <a:rPr lang="en-US" altLang="zh-CN" sz="2000" b="1" dirty="0">
                <a:solidFill>
                  <a:schemeClr val="accent1"/>
                </a:solidFill>
                <a:latin typeface="Arial" panose="020B0604020202020204" pitchFamily="34" charset="0"/>
              </a:rPr>
              <a:t>Neural Network Architecture</a:t>
            </a:r>
            <a:endParaRPr lang="zh-CN" altLang="en-US" sz="2000" b="1" dirty="0">
              <a:solidFill>
                <a:schemeClr val="accent1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/>
              <p:cNvSpPr txBox="1"/>
              <p:nvPr/>
            </p:nvSpPr>
            <p:spPr>
              <a:xfrm>
                <a:off x="4571365" y="698500"/>
                <a:ext cx="4572635" cy="3370580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q"/>
                </a:pPr>
                <a:r>
                  <a:rPr lang="en-US" altLang="zh-CN" sz="1200" b="1" dirty="0" smtClean="0">
                    <a:latin typeface="Arial" panose="020B0604020202020204" pitchFamily="34" charset="0"/>
                    <a:ea typeface="微软雅黑" panose="020B0503020204020204" pitchFamily="34" charset="-122"/>
                    <a:sym typeface="+mn-ea"/>
                  </a:rPr>
                  <a:t>Upstream layer: </a:t>
                </a:r>
                <a:r>
                  <a:rPr lang="en-US" altLang="zh-CN" sz="1200" b="1" dirty="0" smtClean="0">
                    <a:latin typeface="Arial" panose="020B0604020202020204" pitchFamily="34" charset="0"/>
                    <a:ea typeface="微软雅黑" panose="020B0503020204020204" pitchFamily="34" charset="-122"/>
                  </a:rPr>
                  <a:t>d</a:t>
                </a:r>
                <a:r>
                  <a:rPr lang="en-US" altLang="zh-CN" sz="1200" b="1" dirty="0" smtClean="0">
                    <a:latin typeface="Arial" panose="020B0604020202020204" pitchFamily="34" charset="0"/>
                    <a:ea typeface="微软雅黑" panose="020B0503020204020204" pitchFamily="34" charset="-122"/>
                  </a:rPr>
                  <a:t>ual encoder</a:t>
                </a:r>
                <a:endParaRPr lang="en-US" altLang="zh-CN" sz="1200" b="1" dirty="0" smtClean="0"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Wingdings" panose="05000000000000000000" charset="0"/>
                  <a:buChar char="Ø"/>
                </a:pPr>
                <a:r>
                  <a:rPr lang="en-US" altLang="zh-CN" sz="1200" dirty="0" smtClean="0">
                    <a:latin typeface="Arial" panose="020B0604020202020204" pitchFamily="34" charset="0"/>
                    <a:ea typeface="微软雅黑" panose="020B0503020204020204" pitchFamily="34" charset="-122"/>
                  </a:rPr>
                  <a:t>Bi-LSTM for sequential enroute order information compression</a:t>
                </a:r>
                <a:endParaRPr lang="en-US" altLang="zh-CN" sz="1200" dirty="0" smtClean="0"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Wingdings" panose="05000000000000000000" charset="0"/>
                  <a:buChar char="Ø"/>
                </a:pPr>
                <a:r>
                  <a:rPr lang="en-US" altLang="zh-CN" sz="1200" dirty="0" smtClean="0">
                    <a:latin typeface="Arial" panose="020B0604020202020204" pitchFamily="34" charset="0"/>
                    <a:ea typeface="微软雅黑" panose="020B0503020204020204" pitchFamily="34" charset="-122"/>
                  </a:rPr>
                  <a:t>ARL-enhanced</a:t>
                </a:r>
                <a:r>
                  <a:rPr lang="en-US" altLang="zh-CN" sz="1200" baseline="30000" dirty="0" smtClean="0">
                    <a:latin typeface="Arial" panose="020B0604020202020204" pitchFamily="34" charset="0"/>
                    <a:ea typeface="微软雅黑" panose="020B0503020204020204" pitchFamily="34" charset="-122"/>
                  </a:rPr>
                  <a:t>[1,2]</a:t>
                </a:r>
                <a:r>
                  <a:rPr lang="en-US" altLang="zh-CN" sz="1200" dirty="0" smtClean="0">
                    <a:latin typeface="Arial" panose="020B0604020202020204" pitchFamily="34" charset="0"/>
                    <a:ea typeface="微软雅黑" panose="020B0503020204020204" pitchFamily="34" charset="-122"/>
                  </a:rPr>
                  <a:t> MLP for non-sequential feature extractor</a:t>
                </a:r>
                <a:endParaRPr lang="en-US" altLang="zh-CN" sz="1200" dirty="0" smtClean="0"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  <a:p>
                <a:pPr marL="1200150" lvl="2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200" dirty="0" smtClean="0">
                    <a:latin typeface="Arial" panose="020B0604020202020204" pitchFamily="34" charset="0"/>
                    <a:ea typeface="微软雅黑" panose="020B0503020204020204" pitchFamily="34" charset="-122"/>
                  </a:rPr>
                  <a:t>Rescale Input: </a:t>
                </a:r>
                <a14:m>
                  <m:oMath xmlns:m="http://schemas.openxmlformats.org/officeDocument/2006/math">
                    <m:r>
                      <a:rPr lang="en-US" altLang="zh-CN" sz="120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Cambria Math" panose="02040503050406030204" pitchFamily="18" charset="0"/>
                      </a:rPr>
                      <m:t>𝑥</m:t>
                    </m:r>
                    <m:r>
                      <a:rPr lang="en-US" altLang="zh-CN" sz="120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Cambria Math" panose="02040503050406030204" pitchFamily="18" charset="0"/>
                      </a:rPr>
                      <m:t> </m:t>
                    </m:r>
                    <m:r>
                      <a:rPr lang="en-US" altLang="zh-CN" sz="120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Cambria Math" panose="02040503050406030204" pitchFamily="18" charset="0"/>
                      </a:rPr>
                      <m:t>○ </m:t>
                    </m:r>
                    <m:r>
                      <m:rPr>
                        <m:sty m:val="p"/>
                      </m:rPr>
                      <a:rPr lang="en-US" altLang="zh-CN" sz="1200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Cambria Math" panose="02040503050406030204" pitchFamily="18" charset="0"/>
                      </a:rPr>
                      <m:t>MLP</m:t>
                    </m:r>
                    <m:r>
                      <a:rPr lang="en-US" altLang="zh-CN" sz="120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Cambria Math" panose="02040503050406030204" pitchFamily="18" charset="0"/>
                      </a:rPr>
                      <m:t>(</m:t>
                    </m:r>
                    <m:r>
                      <a:rPr lang="en-US" altLang="zh-CN" sz="120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Cambria Math" panose="02040503050406030204" pitchFamily="18" charset="0"/>
                      </a:rPr>
                      <m:t>𝑥</m:t>
                    </m:r>
                    <m:r>
                      <a:rPr lang="en-US" altLang="zh-CN" sz="120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1200" dirty="0" smtClean="0"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Wingdings" panose="05000000000000000000" charset="0"/>
                  <a:buChar char="Ø"/>
                </a:pPr>
                <a:r>
                  <a:rPr lang="en-US" altLang="zh-CN" sz="1200" dirty="0" smtClean="0">
                    <a:latin typeface="Arial" panose="020B0604020202020204" pitchFamily="34" charset="0"/>
                    <a:ea typeface="微软雅黑" panose="020B0503020204020204" pitchFamily="34" charset="-122"/>
                  </a:rPr>
                  <a:t>MLP for sequential and non-sequential feature fusion</a:t>
                </a:r>
                <a:endParaRPr lang="en-US" altLang="zh-CN" sz="1200" dirty="0" smtClean="0"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q"/>
                </a:pPr>
                <a:endParaRPr lang="en-US" altLang="zh-CN" sz="1200" b="1" dirty="0" smtClean="0"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q"/>
                </a:pPr>
                <a:r>
                  <a:rPr lang="en-US" altLang="zh-CN" sz="1200" b="1" dirty="0" smtClean="0">
                    <a:latin typeface="Arial" panose="020B0604020202020204" pitchFamily="34" charset="0"/>
                    <a:ea typeface="微软雅黑" panose="020B0503020204020204" pitchFamily="34" charset="-122"/>
                  </a:rPr>
                  <a:t>Downstream haed: QK-Attention</a:t>
                </a:r>
                <a:r>
                  <a:rPr lang="en-US" altLang="zh-CN" sz="1200" b="1" baseline="30000" dirty="0" smtClean="0">
                    <a:latin typeface="Arial" panose="020B0604020202020204" pitchFamily="34" charset="0"/>
                    <a:ea typeface="微软雅黑" panose="020B0503020204020204" pitchFamily="34" charset="-122"/>
                  </a:rPr>
                  <a:t>[3]</a:t>
                </a:r>
                <a:endParaRPr lang="en-US" altLang="zh-CN" sz="1200" b="1" dirty="0" smtClean="0"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Wingdings" panose="05000000000000000000" charset="0"/>
                  <a:buChar char="Ø"/>
                </a:pPr>
                <a:r>
                  <a:rPr lang="en-US" altLang="zh-CN" sz="1200" dirty="0" smtClean="0">
                    <a:latin typeface="Arial" panose="020B0604020202020204" pitchFamily="34" charset="0"/>
                    <a:ea typeface="微软雅黑" panose="020B0503020204020204" pitchFamily="34" charset="-122"/>
                  </a:rPr>
                  <a:t>reduce multiplicative complexity to additive </a:t>
                </a:r>
                <a:r>
                  <a:rPr lang="en-US" altLang="zh-CN" sz="1200" dirty="0" smtClean="0">
                    <a:latin typeface="Arial" panose="020B0604020202020204" pitchFamily="34" charset="0"/>
                    <a:ea typeface="微软雅黑" panose="020B0503020204020204" pitchFamily="34" charset="-122"/>
                    <a:sym typeface="+mn-ea"/>
                  </a:rPr>
                  <a:t>complexity</a:t>
                </a:r>
                <a:endParaRPr lang="en-US" altLang="zh-CN" sz="1200" dirty="0" smtClean="0">
                  <a:latin typeface="Arial" panose="020B0604020202020204" pitchFamily="34" charset="0"/>
                  <a:ea typeface="微软雅黑" panose="020B0503020204020204" pitchFamily="34" charset="-122"/>
                  <a:sym typeface="+mn-ea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Wingdings" panose="05000000000000000000" charset="0"/>
                  <a:buChar char="Ø"/>
                </a:pPr>
                <a:r>
                  <a:rPr lang="en-US" altLang="zh-CN" sz="1200" dirty="0" smtClean="0">
                    <a:latin typeface="Arial" panose="020B0604020202020204" pitchFamily="34" charset="0"/>
                    <a:ea typeface="微软雅黑" panose="020B0503020204020204" pitchFamily="34" charset="-122"/>
                    <a:sym typeface="+mn-ea"/>
                  </a:rPr>
                  <a:t>QK-Attention: </a:t>
                </a:r>
                <a14:m>
                  <m:oMath xmlns:m="http://schemas.openxmlformats.org/officeDocument/2006/math">
                    <m:r>
                      <a:rPr lang="en-US" altLang="zh-CN" sz="120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Cambria Math" panose="02040503050406030204" pitchFamily="18" charset="0"/>
                        <a:sym typeface="+mn-ea"/>
                      </a:rPr>
                      <m:t>𝑦</m:t>
                    </m:r>
                    <m:r>
                      <a:rPr lang="en-US" altLang="zh-CN" sz="120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Cambria Math" panose="02040503050406030204" pitchFamily="18" charset="0"/>
                        <a:sym typeface="+mn-ea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z="1200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Cambria Math" panose="02040503050406030204" pitchFamily="18" charset="0"/>
                        <a:sym typeface="+mn-ea"/>
                      </a:rPr>
                      <m:t>NN</m:t>
                    </m:r>
                    <m:r>
                      <a:rPr lang="en-US" altLang="zh-CN" sz="120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Cambria Math" panose="02040503050406030204" pitchFamily="18" charset="0"/>
                        <a:sym typeface="+mn-ea"/>
                      </a:rPr>
                      <m:t>(</m:t>
                    </m:r>
                    <m:r>
                      <a:rPr lang="en-US" altLang="zh-CN" sz="120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Cambria Math" panose="02040503050406030204" pitchFamily="18" charset="0"/>
                        <a:sym typeface="+mn-ea"/>
                      </a:rPr>
                      <m:t>𝑥</m:t>
                    </m:r>
                    <m:r>
                      <a:rPr lang="en-US" altLang="zh-CN" sz="1200" i="1" baseline="-25000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Cambria Math" panose="02040503050406030204" pitchFamily="18" charset="0"/>
                        <a:sym typeface="+mn-ea"/>
                      </a:rPr>
                      <m:t>1</m:t>
                    </m:r>
                    <m:r>
                      <a:rPr lang="en-US" altLang="zh-CN" sz="120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Cambria Math" panose="02040503050406030204" pitchFamily="18" charset="0"/>
                        <a:sym typeface="+mn-ea"/>
                      </a:rPr>
                      <m:t>)</m:t>
                    </m:r>
                    <m:r>
                      <a:rPr lang="en-US" altLang="zh-CN" sz="1200" b="1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Cambria Math" panose="02040503050406030204" pitchFamily="18" charset="0"/>
                      </a:rPr>
                      <m:t>·</m:t>
                    </m:r>
                    <m:r>
                      <m:rPr>
                        <m:sty m:val="p"/>
                      </m:rPr>
                      <a:rPr lang="en-US" altLang="zh-CN" sz="1200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Cambria Math" panose="02040503050406030204" pitchFamily="18" charset="0"/>
                        <a:sym typeface="+mn-ea"/>
                      </a:rPr>
                      <m:t>NN</m:t>
                    </m:r>
                    <m:r>
                      <a:rPr lang="en-US" altLang="zh-CN" sz="120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Cambria Math" panose="02040503050406030204" pitchFamily="18" charset="0"/>
                        <a:sym typeface="+mn-ea"/>
                      </a:rPr>
                      <m:t>(</m:t>
                    </m:r>
                    <m:r>
                      <a:rPr lang="en-US" altLang="zh-CN" sz="120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Cambria Math" panose="02040503050406030204" pitchFamily="18" charset="0"/>
                        <a:sym typeface="+mn-ea"/>
                      </a:rPr>
                      <m:t>𝑥</m:t>
                    </m:r>
                    <m:r>
                      <a:rPr lang="en-US" altLang="zh-CN" sz="1200" i="1" baseline="-25000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Cambria Math" panose="02040503050406030204" pitchFamily="18" charset="0"/>
                        <a:sym typeface="+mn-ea"/>
                      </a:rPr>
                      <m:t>2</m:t>
                    </m:r>
                    <m:r>
                      <a:rPr lang="en-US" altLang="zh-CN" sz="120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Cambria Math" panose="02040503050406030204" pitchFamily="18" charset="0"/>
                        <a:sym typeface="+mn-ea"/>
                      </a:rPr>
                      <m:t>)</m:t>
                    </m:r>
                  </m:oMath>
                </a14:m>
                <a:endParaRPr lang="en-US" altLang="zh-CN" sz="1200" i="1" dirty="0" smtClean="0">
                  <a:latin typeface="Cambria Math" panose="02040503050406030204" pitchFamily="18" charset="0"/>
                  <a:ea typeface="微软雅黑" panose="020B0503020204020204" pitchFamily="34" charset="-122"/>
                  <a:cs typeface="Cambria Math" panose="02040503050406030204" pitchFamily="18" charset="0"/>
                  <a:sym typeface="+mn-ea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Wingdings" panose="05000000000000000000" charset="0"/>
                  <a:buChar char="Ø"/>
                </a:pPr>
                <a:r>
                  <a:rPr lang="en-US" altLang="zh-CN" sz="1200" dirty="0" smtClean="0">
                    <a:latin typeface="Arial" panose="020B0604020202020204" pitchFamily="34" charset="0"/>
                    <a:ea typeface="微软雅黑" panose="020B0503020204020204" pitchFamily="34" charset="-122"/>
                  </a:rPr>
                  <a:t>Conventional method: </a:t>
                </a:r>
                <a14:m>
                  <m:oMath xmlns:m="http://schemas.openxmlformats.org/officeDocument/2006/math">
                    <m:r>
                      <a:rPr lang="en-US" altLang="zh-CN" sz="120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Cambria Math" panose="02040503050406030204" pitchFamily="18" charset="0"/>
                        <a:sym typeface="+mn-ea"/>
                      </a:rPr>
                      <m:t>𝑦</m:t>
                    </m:r>
                    <m:r>
                      <a:rPr lang="en-US" altLang="zh-CN" sz="120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Cambria Math" panose="02040503050406030204" pitchFamily="18" charset="0"/>
                        <a:sym typeface="+mn-ea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z="1200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Cambria Math" panose="02040503050406030204" pitchFamily="18" charset="0"/>
                        <a:sym typeface="+mn-ea"/>
                      </a:rPr>
                      <m:t>NN</m:t>
                    </m:r>
                    <m:r>
                      <a:rPr lang="en-US" altLang="zh-CN" sz="120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Cambria Math" panose="02040503050406030204" pitchFamily="18" charset="0"/>
                        <a:sym typeface="+mn-ea"/>
                      </a:rPr>
                      <m:t>([</m:t>
                    </m:r>
                    <m:r>
                      <a:rPr lang="en-US" altLang="zh-CN" sz="120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Cambria Math" panose="02040503050406030204" pitchFamily="18" charset="0"/>
                        <a:sym typeface="+mn-ea"/>
                      </a:rPr>
                      <m:t>𝑥</m:t>
                    </m:r>
                    <m:r>
                      <a:rPr lang="en-US" altLang="zh-CN" sz="1200" i="1" baseline="-25000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Cambria Math" panose="02040503050406030204" pitchFamily="18" charset="0"/>
                        <a:sym typeface="+mn-ea"/>
                      </a:rPr>
                      <m:t>1</m:t>
                    </m:r>
                    <m:r>
                      <a:rPr lang="en-US" altLang="zh-CN" sz="1200" i="1" baseline="-25000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Cambria Math" panose="02040503050406030204" pitchFamily="18" charset="0"/>
                        <a:sym typeface="+mn-ea"/>
                      </a:rPr>
                      <m:t> </m:t>
                    </m:r>
                    <m:r>
                      <a:rPr lang="en-US" altLang="zh-CN" sz="120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Cambria Math" panose="02040503050406030204" pitchFamily="18" charset="0"/>
                        <a:sym typeface="+mn-ea"/>
                      </a:rPr>
                      <m:t>;</m:t>
                    </m:r>
                    <m:r>
                      <a:rPr lang="en-US" altLang="zh-CN" sz="120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Cambria Math" panose="02040503050406030204" pitchFamily="18" charset="0"/>
                        <a:sym typeface="+mn-ea"/>
                      </a:rPr>
                      <m:t>𝑥</m:t>
                    </m:r>
                    <m:r>
                      <a:rPr lang="en-US" altLang="zh-CN" sz="1200" i="1" baseline="-25000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Cambria Math" panose="02040503050406030204" pitchFamily="18" charset="0"/>
                        <a:sym typeface="+mn-ea"/>
                      </a:rPr>
                      <m:t>2</m:t>
                    </m:r>
                    <m:r>
                      <a:rPr lang="en-US" altLang="zh-CN" sz="120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Cambria Math" panose="02040503050406030204" pitchFamily="18" charset="0"/>
                        <a:sym typeface="+mn-ea"/>
                      </a:rPr>
                      <m:t>]</m:t>
                    </m:r>
                    <m:r>
                      <a:rPr lang="en-US" altLang="zh-CN" sz="120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Cambria Math" panose="02040503050406030204" pitchFamily="18" charset="0"/>
                        <a:sym typeface="+mn-ea"/>
                      </a:rPr>
                      <m:t>)</m:t>
                    </m:r>
                  </m:oMath>
                </a14:m>
                <a:endParaRPr lang="en-US" altLang="zh-CN" sz="1200" dirty="0" smtClean="0"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  <a:p>
                <a:pPr indent="0">
                  <a:lnSpc>
                    <a:spcPct val="150000"/>
                  </a:lnSpc>
                  <a:buFont typeface="Wingdings" panose="05000000000000000000" pitchFamily="2" charset="2"/>
                  <a:buNone/>
                </a:pPr>
                <a:endParaRPr lang="en-US" altLang="zh-CN" sz="1200" dirty="0" smtClean="0"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1365" y="698500"/>
                <a:ext cx="4572635" cy="3370580"/>
              </a:xfrm>
              <a:prstGeom prst="rect">
                <a:avLst/>
              </a:prstGeom>
              <a:blipFill rotWithShape="1">
                <a:blip r:embed="rId2"/>
                <a:stretch>
                  <a:fillRect b="-715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object 4"/>
          <p:cNvSpPr txBox="1"/>
          <p:nvPr/>
        </p:nvSpPr>
        <p:spPr>
          <a:xfrm>
            <a:off x="50165" y="4564380"/>
            <a:ext cx="9144635" cy="404495"/>
          </a:xfrm>
          <a:prstGeom prst="rect">
            <a:avLst/>
          </a:prstGeom>
        </p:spPr>
        <p:txBody>
          <a:bodyPr vert="horz" wrap="square" lIns="0" tIns="9525" rIns="0" bIns="0" rtlCol="0" anchor="b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algn="l">
              <a:lnSpc>
                <a:spcPct val="100000"/>
              </a:lnSpc>
              <a:spcBef>
                <a:spcPts val="100"/>
              </a:spcBef>
            </a:pPr>
            <a:r>
              <a:rPr lang="en-US" altLang="zh-CN" sz="800" dirty="0">
                <a:solidFill>
                  <a:schemeClr val="tx1"/>
                </a:solidFill>
                <a:latin typeface="+mn-lt"/>
                <a:cs typeface="+mn-lt"/>
                <a:sym typeface="+mn-ea"/>
              </a:rPr>
              <a:t>[1] Chen T, Wang Y, Chen H, et al. Modelling the 5g energy consumption using real-world data: Energy fingerprint is all you need[C]//2025 IEEE Globecom Workshops (GC Wkshps). IEEE, 2025: 1-6.</a:t>
            </a:r>
            <a:endParaRPr lang="en-US" altLang="zh-CN" sz="800" dirty="0">
              <a:solidFill>
                <a:schemeClr val="tx1"/>
              </a:solidFill>
              <a:latin typeface="+mn-lt"/>
              <a:cs typeface="+mn-lt"/>
              <a:sym typeface="+mn-ea"/>
            </a:endParaRPr>
          </a:p>
          <a:p>
            <a:pPr marL="12700" algn="l">
              <a:lnSpc>
                <a:spcPct val="100000"/>
              </a:lnSpc>
              <a:spcBef>
                <a:spcPts val="100"/>
              </a:spcBef>
            </a:pPr>
            <a:r>
              <a:rPr lang="en-US" altLang="zh-CN" sz="800" dirty="0">
                <a:solidFill>
                  <a:schemeClr val="tx1"/>
                </a:solidFill>
                <a:latin typeface="+mn-lt"/>
                <a:cs typeface="+mn-lt"/>
                <a:sym typeface="+mn-ea"/>
              </a:rPr>
              <a:t>[2] Zhao Z, Meng F, Lyu Z, et al. Csi-bert2: A bert-inspired framework for efficient csi prediction and classification in wireless communication and sensing[J]. arXiv preprint arXiv:2412.06861, 2024.</a:t>
            </a:r>
            <a:endParaRPr lang="en-US" altLang="zh-CN" sz="800" dirty="0">
              <a:solidFill>
                <a:schemeClr val="tx1"/>
              </a:solidFill>
              <a:latin typeface="+mn-lt"/>
              <a:cs typeface="+mn-lt"/>
              <a:sym typeface="+mn-ea"/>
            </a:endParaRPr>
          </a:p>
          <a:p>
            <a:pPr marL="12700" algn="l">
              <a:lnSpc>
                <a:spcPct val="100000"/>
              </a:lnSpc>
              <a:spcBef>
                <a:spcPts val="100"/>
              </a:spcBef>
            </a:pPr>
            <a:r>
              <a:rPr lang="en-US" altLang="zh-CN" sz="800" dirty="0">
                <a:solidFill>
                  <a:schemeClr val="tx1"/>
                </a:solidFill>
                <a:latin typeface="+mn-lt"/>
                <a:cs typeface="+mn-lt"/>
                <a:sym typeface="+mn-ea"/>
              </a:rPr>
              <a:t>[3] Zhao Z, Chen T, Cai Z, et al. Crossfi: A cross domain wi-fi sensing framework based on siamese network[J]. IEEE Internet of Things Journal, 2025.</a:t>
            </a:r>
            <a:endParaRPr lang="en-US" altLang="zh-CN" sz="800" dirty="0">
              <a:solidFill>
                <a:schemeClr val="tx1"/>
              </a:solidFill>
              <a:latin typeface="+mn-lt"/>
              <a:cs typeface="+mn-lt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等腰三角形 47"/>
          <p:cNvSpPr>
            <a:spLocks noChangeArrowheads="1"/>
          </p:cNvSpPr>
          <p:nvPr/>
        </p:nvSpPr>
        <p:spPr bwMode="auto">
          <a:xfrm rot="5400000">
            <a:off x="-39787" y="157290"/>
            <a:ext cx="581159" cy="50158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lIns="91438" tIns="45719" rIns="91438" bIns="45719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  <p:sp>
        <p:nvSpPr>
          <p:cNvPr id="14" name="矩形 46"/>
          <p:cNvSpPr>
            <a:spLocks noChangeArrowheads="1"/>
          </p:cNvSpPr>
          <p:nvPr/>
        </p:nvSpPr>
        <p:spPr bwMode="auto">
          <a:xfrm>
            <a:off x="501585" y="170891"/>
            <a:ext cx="5707380" cy="490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30000"/>
              </a:lnSpc>
              <a:buNone/>
            </a:pPr>
            <a:r>
              <a:rPr lang="en-US" altLang="zh-CN" sz="2000" b="1" dirty="0">
                <a:solidFill>
                  <a:schemeClr val="accent1"/>
                </a:solidFill>
                <a:latin typeface="Arial" panose="020B0604020202020204" pitchFamily="34" charset="0"/>
              </a:rPr>
              <a:t>Alternative Training with Rollback Mechanism</a:t>
            </a:r>
            <a:endParaRPr lang="zh-CN" altLang="en-US" sz="2000" b="1" dirty="0">
              <a:solidFill>
                <a:schemeClr val="accent1"/>
              </a:solidFill>
              <a:latin typeface="Arial" panose="020B06040202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819785"/>
            <a:ext cx="4677410" cy="3249295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4571365" y="698500"/>
            <a:ext cx="4572635" cy="33705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altLang="zh-CN" sz="1200" b="1" dirty="0" smtClean="0"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Alternative training strategy</a:t>
            </a:r>
            <a:endParaRPr lang="en-US" altLang="zh-CN" sz="1200" b="1" dirty="0" smtClean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US" altLang="zh-CN" sz="12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Training DQN and PPO </a:t>
            </a:r>
            <a:r>
              <a:rPr lang="en-US" altLang="zh-CN" sz="1200" dirty="0" smtClean="0">
                <a:solidFill>
                  <a:srgbClr val="A40F39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simultaneously can be unstable</a:t>
            </a:r>
            <a:r>
              <a:rPr lang="en-US" altLang="zh-CN" sz="12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. It's difficult to determine whether changes in rewards result from one's own actions or those of the other algorithm. </a:t>
            </a:r>
            <a:endParaRPr lang="en-US" altLang="zh-CN" sz="1200" dirty="0" smtClean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charset="0"/>
              <a:buChar char="Ø"/>
            </a:pPr>
            <a:endParaRPr lang="en-US" altLang="zh-CN" sz="1200" b="1" dirty="0" smtClean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altLang="zh-CN" sz="1200" b="1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Rollback mechanism</a:t>
            </a:r>
            <a:endParaRPr lang="en-US" altLang="zh-CN" sz="1200" b="1" dirty="0" smtClean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US" altLang="zh-CN" sz="12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At times, the PPO policy may collapse due to the critic (DQN) not aligning with updates from the actor.</a:t>
            </a:r>
            <a:endParaRPr lang="en-US" altLang="zh-CN" sz="1200" dirty="0" smtClean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US" altLang="zh-CN" sz="12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When a collapse occurs, we</a:t>
            </a:r>
            <a:endParaRPr lang="en-US" altLang="zh-CN" sz="1200" dirty="0" smtClean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200" dirty="0" smtClean="0">
                <a:solidFill>
                  <a:srgbClr val="2F5597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roll back</a:t>
            </a:r>
            <a:r>
              <a:rPr lang="en-US" altLang="zh-CN" sz="12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 to the last checkpoint</a:t>
            </a:r>
            <a:endParaRPr lang="en-US" altLang="zh-CN" sz="1200" dirty="0" smtClean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200" dirty="0" smtClean="0">
                <a:solidFill>
                  <a:srgbClr val="2F5597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reduce the frequency</a:t>
            </a:r>
            <a:r>
              <a:rPr lang="en-US" altLang="zh-CN" sz="12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 of PPO training updates</a:t>
            </a:r>
            <a:endParaRPr lang="en-US" altLang="zh-CN" sz="1200" dirty="0" smtClean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1955" y="1525270"/>
            <a:ext cx="289560" cy="1162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59985" y="2303780"/>
            <a:ext cx="3812540" cy="2507615"/>
          </a:xfrm>
          <a:prstGeom prst="rect">
            <a:avLst/>
          </a:prstGeom>
        </p:spPr>
      </p:pic>
      <p:sp>
        <p:nvSpPr>
          <p:cNvPr id="26" name="矩形 46"/>
          <p:cNvSpPr>
            <a:spLocks noChangeArrowheads="1"/>
          </p:cNvSpPr>
          <p:nvPr/>
        </p:nvSpPr>
        <p:spPr bwMode="auto">
          <a:xfrm>
            <a:off x="501585" y="170891"/>
            <a:ext cx="1774825" cy="490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30000"/>
              </a:lnSpc>
              <a:buNone/>
            </a:pPr>
            <a:r>
              <a:rPr lang="en-US" altLang="zh-CN" sz="2000" b="1" dirty="0">
                <a:solidFill>
                  <a:schemeClr val="accent1"/>
                </a:solidFill>
                <a:latin typeface="Arial" panose="020B0604020202020204" pitchFamily="34" charset="0"/>
              </a:rPr>
              <a:t>Case Studies</a:t>
            </a:r>
            <a:endParaRPr lang="en-US" altLang="zh-CN" sz="2000" b="1" dirty="0">
              <a:solidFill>
                <a:schemeClr val="accent1"/>
              </a:solidFill>
              <a:latin typeface="Arial" panose="020B0604020202020204" pitchFamily="34" charset="0"/>
            </a:endParaRPr>
          </a:p>
        </p:txBody>
      </p:sp>
      <p:sp>
        <p:nvSpPr>
          <p:cNvPr id="27" name="等腰三角形 47"/>
          <p:cNvSpPr>
            <a:spLocks noChangeArrowheads="1"/>
          </p:cNvSpPr>
          <p:nvPr/>
        </p:nvSpPr>
        <p:spPr bwMode="auto">
          <a:xfrm rot="5400000">
            <a:off x="-39787" y="157290"/>
            <a:ext cx="581159" cy="50158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lIns="91438" tIns="45719" rIns="91438" bIns="45719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1585" y="764495"/>
            <a:ext cx="8206552" cy="370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q"/>
            </a:pPr>
            <a:r>
              <a:rPr lang="en-US" altLang="zh-CN" b="1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Food delivery in Hong Kong, China</a:t>
            </a:r>
            <a:endParaRPr lang="en-US" altLang="zh-CN" b="1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8840" y="117475"/>
            <a:ext cx="4345305" cy="239522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650" y="1352550"/>
            <a:ext cx="3938270" cy="24885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28135" y="586105"/>
            <a:ext cx="4093845" cy="203898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955" y="2625090"/>
            <a:ext cx="3339465" cy="2418080"/>
          </a:xfrm>
          <a:prstGeom prst="rect">
            <a:avLst/>
          </a:prstGeom>
        </p:spPr>
      </p:pic>
      <p:sp>
        <p:nvSpPr>
          <p:cNvPr id="26" name="矩形 46"/>
          <p:cNvSpPr>
            <a:spLocks noChangeArrowheads="1"/>
          </p:cNvSpPr>
          <p:nvPr/>
        </p:nvSpPr>
        <p:spPr bwMode="auto">
          <a:xfrm>
            <a:off x="501585" y="170891"/>
            <a:ext cx="1774825" cy="490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l">
              <a:lnSpc>
                <a:spcPct val="130000"/>
              </a:lnSpc>
              <a:buNone/>
            </a:pPr>
            <a:r>
              <a:rPr lang="en-US" altLang="zh-CN" sz="2000" b="1" dirty="0">
                <a:solidFill>
                  <a:schemeClr val="accent1"/>
                </a:solidFill>
                <a:latin typeface="Arial" panose="020B0604020202020204" pitchFamily="34" charset="0"/>
                <a:sym typeface="+mn-ea"/>
              </a:rPr>
              <a:t>Case Studies</a:t>
            </a:r>
            <a:endParaRPr lang="en-US" altLang="zh-CN" sz="2000" b="1" dirty="0">
              <a:solidFill>
                <a:schemeClr val="accent1"/>
              </a:solidFill>
              <a:latin typeface="Arial" panose="020B0604020202020204" pitchFamily="34" charset="0"/>
            </a:endParaRPr>
          </a:p>
        </p:txBody>
      </p:sp>
      <p:sp>
        <p:nvSpPr>
          <p:cNvPr id="27" name="等腰三角形 47"/>
          <p:cNvSpPr>
            <a:spLocks noChangeArrowheads="1"/>
          </p:cNvSpPr>
          <p:nvPr/>
        </p:nvSpPr>
        <p:spPr bwMode="auto">
          <a:xfrm rot="5400000">
            <a:off x="-39787" y="157290"/>
            <a:ext cx="581159" cy="50158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lIns="91438" tIns="45719" rIns="91438" bIns="45719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9420" y="2625090"/>
            <a:ext cx="3972560" cy="242443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01585" y="764495"/>
            <a:ext cx="8206552" cy="370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q"/>
            </a:pPr>
            <a:r>
              <a:rPr lang="en-US" altLang="zh-CN" b="1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Performance comparison</a:t>
            </a:r>
            <a:endParaRPr lang="en-US" altLang="zh-CN" b="1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3360" y="904240"/>
            <a:ext cx="2663190" cy="214947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9430" y="812800"/>
            <a:ext cx="2781300" cy="2332355"/>
          </a:xfrm>
          <a:prstGeom prst="rect">
            <a:avLst/>
          </a:prstGeom>
        </p:spPr>
      </p:pic>
      <p:sp>
        <p:nvSpPr>
          <p:cNvPr id="26" name="矩形 46"/>
          <p:cNvSpPr>
            <a:spLocks noChangeArrowheads="1"/>
          </p:cNvSpPr>
          <p:nvPr/>
        </p:nvSpPr>
        <p:spPr bwMode="auto">
          <a:xfrm>
            <a:off x="501585" y="170891"/>
            <a:ext cx="1774825" cy="490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30000"/>
              </a:lnSpc>
              <a:buNone/>
            </a:pPr>
            <a:r>
              <a:rPr lang="en-US" altLang="zh-CN" sz="2000" b="1" dirty="0">
                <a:solidFill>
                  <a:schemeClr val="accent1"/>
                </a:solidFill>
                <a:latin typeface="Arial" panose="020B0604020202020204" pitchFamily="34" charset="0"/>
              </a:rPr>
              <a:t>Case Studies</a:t>
            </a:r>
            <a:endParaRPr lang="en-US" altLang="zh-CN" sz="2000" b="1" dirty="0">
              <a:solidFill>
                <a:schemeClr val="accent1"/>
              </a:solidFill>
              <a:latin typeface="Arial" panose="020B0604020202020204" pitchFamily="34" charset="0"/>
            </a:endParaRPr>
          </a:p>
        </p:txBody>
      </p:sp>
      <p:sp>
        <p:nvSpPr>
          <p:cNvPr id="27" name="等腰三角形 47"/>
          <p:cNvSpPr>
            <a:spLocks noChangeArrowheads="1"/>
          </p:cNvSpPr>
          <p:nvPr/>
        </p:nvSpPr>
        <p:spPr bwMode="auto">
          <a:xfrm rot="5400000">
            <a:off x="-39787" y="157290"/>
            <a:ext cx="581159" cy="50158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lIns="91438" tIns="45719" rIns="91438" bIns="45719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1720" y="944880"/>
            <a:ext cx="2428240" cy="20701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97140" y="573995"/>
            <a:ext cx="8206552" cy="370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q"/>
            </a:pPr>
            <a:r>
              <a:rPr lang="en-US" altLang="zh-CN" b="1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Comparison between discriminatory algorithm and non-discriminatory algorithm</a:t>
            </a:r>
            <a:endParaRPr lang="en-US" altLang="zh-CN" b="1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01650" y="3274695"/>
            <a:ext cx="7309485" cy="15081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q"/>
            </a:pPr>
            <a:r>
              <a:rPr lang="en-US" altLang="zh-CN" b="1" dirty="0" smtClean="0"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How platforms discriminate different types of couriers</a:t>
            </a:r>
            <a:r>
              <a:rPr lang="zh-CN" altLang="en-US" b="1" dirty="0" smtClean="0"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？</a:t>
            </a:r>
            <a:endParaRPr lang="zh-CN" altLang="en-US" b="1" dirty="0" smtClean="0">
              <a:latin typeface="Arial" panose="020B0604020202020204" pitchFamily="34" charset="0"/>
              <a:ea typeface="微软雅黑" panose="020B0503020204020204" pitchFamily="34" charset="-122"/>
              <a:sym typeface="+mn-ea"/>
            </a:endParaRPr>
          </a:p>
          <a:p>
            <a:pPr marL="628650" lvl="1" indent="-28575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Higher reservation couriers receive:</a:t>
            </a:r>
            <a:endParaRPr lang="en-US" altLang="zh-CN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1085850" lvl="2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higher unit payments</a:t>
            </a:r>
            <a:endParaRPr lang="en-US" altLang="zh-CN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1085850" lvl="2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lower workloads</a:t>
            </a:r>
            <a:endParaRPr lang="en-US" altLang="zh-CN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1085850" lvl="2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lower total earnings</a:t>
            </a:r>
            <a:endParaRPr lang="zh-CN" altLang="en-US" sz="1400" b="1" dirty="0" smtClean="0">
              <a:latin typeface="Arial" panose="020B0604020202020204" pitchFamily="34" charset="0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/>
          <p:cNvSpPr/>
          <p:nvPr/>
        </p:nvSpPr>
        <p:spPr>
          <a:xfrm>
            <a:off x="0" y="0"/>
            <a:ext cx="9144000" cy="5154760"/>
          </a:xfrm>
          <a:custGeom>
            <a:avLst/>
            <a:gdLst/>
            <a:ahLst/>
            <a:cxnLst/>
            <a:rect l="l" t="t" r="r" b="b"/>
            <a:pathLst>
              <a:path w="10692130" h="7560309">
                <a:moveTo>
                  <a:pt x="10692003" y="0"/>
                </a:moveTo>
                <a:lnTo>
                  <a:pt x="0" y="0"/>
                </a:lnTo>
                <a:lnTo>
                  <a:pt x="0" y="7559890"/>
                </a:lnTo>
                <a:lnTo>
                  <a:pt x="10692003" y="7559890"/>
                </a:lnTo>
                <a:lnTo>
                  <a:pt x="10692003" y="0"/>
                </a:lnTo>
                <a:close/>
              </a:path>
            </a:pathLst>
          </a:custGeom>
          <a:solidFill>
            <a:srgbClr val="003974"/>
          </a:solid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62" name="object 4"/>
          <p:cNvSpPr txBox="1"/>
          <p:nvPr/>
        </p:nvSpPr>
        <p:spPr>
          <a:xfrm>
            <a:off x="635" y="2336165"/>
            <a:ext cx="9130665" cy="471170"/>
          </a:xfrm>
          <a:prstGeom prst="rect">
            <a:avLst/>
          </a:prstGeom>
        </p:spPr>
        <p:txBody>
          <a:bodyPr vert="horz" wrap="square" lIns="0" tIns="9525" rIns="0" bIns="0" rtlCol="0" anchor="b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 III: Courier Modeling via MA-CMAB</a:t>
            </a:r>
            <a:r>
              <a:rPr lang="en-US" sz="3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sz="3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3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5" name="object 3"/>
          <p:cNvSpPr/>
          <p:nvPr/>
        </p:nvSpPr>
        <p:spPr>
          <a:xfrm>
            <a:off x="481546" y="153095"/>
            <a:ext cx="89059" cy="108109"/>
          </a:xfrm>
          <a:custGeom>
            <a:avLst/>
            <a:gdLst/>
            <a:ahLst/>
            <a:cxnLst/>
            <a:rect l="l" t="t" r="r" b="b"/>
            <a:pathLst>
              <a:path w="118745" h="144144">
                <a:moveTo>
                  <a:pt x="86131" y="0"/>
                </a:moveTo>
                <a:lnTo>
                  <a:pt x="0" y="0"/>
                </a:lnTo>
                <a:lnTo>
                  <a:pt x="0" y="16510"/>
                </a:lnTo>
                <a:lnTo>
                  <a:pt x="34112" y="16510"/>
                </a:lnTo>
                <a:lnTo>
                  <a:pt x="34112" y="143510"/>
                </a:lnTo>
                <a:lnTo>
                  <a:pt x="52031" y="143510"/>
                </a:lnTo>
                <a:lnTo>
                  <a:pt x="52031" y="16510"/>
                </a:lnTo>
                <a:lnTo>
                  <a:pt x="86131" y="16510"/>
                </a:lnTo>
                <a:lnTo>
                  <a:pt x="86131" y="0"/>
                </a:lnTo>
                <a:close/>
              </a:path>
              <a:path w="118745" h="144144">
                <a:moveTo>
                  <a:pt x="118529" y="74269"/>
                </a:moveTo>
                <a:lnTo>
                  <a:pt x="100622" y="74269"/>
                </a:lnTo>
                <a:lnTo>
                  <a:pt x="100622" y="144119"/>
                </a:lnTo>
                <a:lnTo>
                  <a:pt x="118529" y="144119"/>
                </a:lnTo>
                <a:lnTo>
                  <a:pt x="118529" y="7426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50"/>
          </a:p>
        </p:txBody>
      </p:sp>
      <p:grpSp>
        <p:nvGrpSpPr>
          <p:cNvPr id="66" name="object 4"/>
          <p:cNvGrpSpPr/>
          <p:nvPr/>
        </p:nvGrpSpPr>
        <p:grpSpPr>
          <a:xfrm>
            <a:off x="557013" y="152599"/>
            <a:ext cx="157163" cy="108585"/>
            <a:chOff x="3343644" y="2906025"/>
            <a:chExt cx="209550" cy="144780"/>
          </a:xfrm>
        </p:grpSpPr>
        <p:sp>
          <p:nvSpPr>
            <p:cNvPr id="67" name="object 5"/>
            <p:cNvSpPr/>
            <p:nvPr/>
          </p:nvSpPr>
          <p:spPr>
            <a:xfrm>
              <a:off x="3343643" y="2906026"/>
              <a:ext cx="104775" cy="144780"/>
            </a:xfrm>
            <a:custGeom>
              <a:avLst/>
              <a:gdLst/>
              <a:ahLst/>
              <a:cxnLst/>
              <a:rect l="l" t="t" r="r" b="b"/>
              <a:pathLst>
                <a:path w="104775" h="144780">
                  <a:moveTo>
                    <a:pt x="104228" y="0"/>
                  </a:moveTo>
                  <a:lnTo>
                    <a:pt x="86309" y="0"/>
                  </a:lnTo>
                  <a:lnTo>
                    <a:pt x="86309" y="58420"/>
                  </a:lnTo>
                  <a:lnTo>
                    <a:pt x="17907" y="58420"/>
                  </a:lnTo>
                  <a:lnTo>
                    <a:pt x="17907" y="0"/>
                  </a:lnTo>
                  <a:lnTo>
                    <a:pt x="0" y="0"/>
                  </a:lnTo>
                  <a:lnTo>
                    <a:pt x="0" y="58420"/>
                  </a:lnTo>
                  <a:lnTo>
                    <a:pt x="0" y="74930"/>
                  </a:lnTo>
                  <a:lnTo>
                    <a:pt x="86309" y="74930"/>
                  </a:lnTo>
                  <a:lnTo>
                    <a:pt x="86309" y="144780"/>
                  </a:lnTo>
                  <a:lnTo>
                    <a:pt x="104228" y="144780"/>
                  </a:lnTo>
                  <a:lnTo>
                    <a:pt x="104228" y="74930"/>
                  </a:lnTo>
                  <a:lnTo>
                    <a:pt x="104228" y="58420"/>
                  </a:lnTo>
                  <a:lnTo>
                    <a:pt x="10422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pic>
          <p:nvPicPr>
            <p:cNvPr id="68" name="object 6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3475699" y="2906514"/>
              <a:ext cx="77165" cy="143675"/>
            </a:xfrm>
            <a:prstGeom prst="rect">
              <a:avLst/>
            </a:prstGeom>
          </p:spPr>
        </p:pic>
      </p:grpSp>
      <p:sp>
        <p:nvSpPr>
          <p:cNvPr id="69" name="object 7"/>
          <p:cNvSpPr/>
          <p:nvPr/>
        </p:nvSpPr>
        <p:spPr>
          <a:xfrm>
            <a:off x="773520" y="208796"/>
            <a:ext cx="13811" cy="52388"/>
          </a:xfrm>
          <a:custGeom>
            <a:avLst/>
            <a:gdLst/>
            <a:ahLst/>
            <a:cxnLst/>
            <a:rect l="l" t="t" r="r" b="b"/>
            <a:pathLst>
              <a:path w="18414" h="69850">
                <a:moveTo>
                  <a:pt x="0" y="69849"/>
                </a:moveTo>
                <a:lnTo>
                  <a:pt x="17919" y="69849"/>
                </a:lnTo>
                <a:lnTo>
                  <a:pt x="17919" y="0"/>
                </a:lnTo>
                <a:lnTo>
                  <a:pt x="0" y="0"/>
                </a:lnTo>
                <a:lnTo>
                  <a:pt x="0" y="6984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70" name="object 8"/>
          <p:cNvSpPr/>
          <p:nvPr/>
        </p:nvSpPr>
        <p:spPr>
          <a:xfrm>
            <a:off x="773516" y="147818"/>
            <a:ext cx="431006" cy="117634"/>
          </a:xfrm>
          <a:custGeom>
            <a:avLst/>
            <a:gdLst/>
            <a:ahLst/>
            <a:cxnLst/>
            <a:rect l="l" t="t" r="r" b="b"/>
            <a:pathLst>
              <a:path w="574675" h="156844">
                <a:moveTo>
                  <a:pt x="104216" y="6375"/>
                </a:moveTo>
                <a:lnTo>
                  <a:pt x="86321" y="6375"/>
                </a:lnTo>
                <a:lnTo>
                  <a:pt x="86321" y="64795"/>
                </a:lnTo>
                <a:lnTo>
                  <a:pt x="17919" y="64795"/>
                </a:lnTo>
                <a:lnTo>
                  <a:pt x="17919" y="6375"/>
                </a:lnTo>
                <a:lnTo>
                  <a:pt x="0" y="6375"/>
                </a:lnTo>
                <a:lnTo>
                  <a:pt x="0" y="64795"/>
                </a:lnTo>
                <a:lnTo>
                  <a:pt x="0" y="81305"/>
                </a:lnTo>
                <a:lnTo>
                  <a:pt x="86321" y="81305"/>
                </a:lnTo>
                <a:lnTo>
                  <a:pt x="86321" y="151155"/>
                </a:lnTo>
                <a:lnTo>
                  <a:pt x="104216" y="151155"/>
                </a:lnTo>
                <a:lnTo>
                  <a:pt x="104216" y="81305"/>
                </a:lnTo>
                <a:lnTo>
                  <a:pt x="104216" y="64795"/>
                </a:lnTo>
                <a:lnTo>
                  <a:pt x="104216" y="6375"/>
                </a:lnTo>
                <a:close/>
              </a:path>
              <a:path w="574675" h="156844">
                <a:moveTo>
                  <a:pt x="272491" y="78701"/>
                </a:moveTo>
                <a:lnTo>
                  <a:pt x="266509" y="49644"/>
                </a:lnTo>
                <a:lnTo>
                  <a:pt x="254571" y="32118"/>
                </a:lnTo>
                <a:lnTo>
                  <a:pt x="254571" y="78701"/>
                </a:lnTo>
                <a:lnTo>
                  <a:pt x="249974" y="101612"/>
                </a:lnTo>
                <a:lnTo>
                  <a:pt x="237540" y="120053"/>
                </a:lnTo>
                <a:lnTo>
                  <a:pt x="219278" y="132346"/>
                </a:lnTo>
                <a:lnTo>
                  <a:pt x="197218" y="136817"/>
                </a:lnTo>
                <a:lnTo>
                  <a:pt x="175145" y="132346"/>
                </a:lnTo>
                <a:lnTo>
                  <a:pt x="156883" y="120053"/>
                </a:lnTo>
                <a:lnTo>
                  <a:pt x="144449" y="101612"/>
                </a:lnTo>
                <a:lnTo>
                  <a:pt x="139865" y="78701"/>
                </a:lnTo>
                <a:lnTo>
                  <a:pt x="144081" y="56273"/>
                </a:lnTo>
                <a:lnTo>
                  <a:pt x="155892" y="37782"/>
                </a:lnTo>
                <a:lnTo>
                  <a:pt x="174028" y="25222"/>
                </a:lnTo>
                <a:lnTo>
                  <a:pt x="197218" y="20586"/>
                </a:lnTo>
                <a:lnTo>
                  <a:pt x="220408" y="25222"/>
                </a:lnTo>
                <a:lnTo>
                  <a:pt x="238544" y="37782"/>
                </a:lnTo>
                <a:lnTo>
                  <a:pt x="250355" y="56273"/>
                </a:lnTo>
                <a:lnTo>
                  <a:pt x="254571" y="78701"/>
                </a:lnTo>
                <a:lnTo>
                  <a:pt x="254571" y="32118"/>
                </a:lnTo>
                <a:lnTo>
                  <a:pt x="250291" y="25831"/>
                </a:lnTo>
                <a:lnTo>
                  <a:pt x="242481" y="20586"/>
                </a:lnTo>
                <a:lnTo>
                  <a:pt x="226339" y="9728"/>
                </a:lnTo>
                <a:lnTo>
                  <a:pt x="197218" y="3822"/>
                </a:lnTo>
                <a:lnTo>
                  <a:pt x="168084" y="9728"/>
                </a:lnTo>
                <a:lnTo>
                  <a:pt x="144145" y="25831"/>
                </a:lnTo>
                <a:lnTo>
                  <a:pt x="127927" y="49644"/>
                </a:lnTo>
                <a:lnTo>
                  <a:pt x="121958" y="78701"/>
                </a:lnTo>
                <a:lnTo>
                  <a:pt x="127876" y="108407"/>
                </a:lnTo>
                <a:lnTo>
                  <a:pt x="144005" y="132156"/>
                </a:lnTo>
                <a:lnTo>
                  <a:pt x="167932" y="147891"/>
                </a:lnTo>
                <a:lnTo>
                  <a:pt x="197218" y="153593"/>
                </a:lnTo>
                <a:lnTo>
                  <a:pt x="226504" y="147891"/>
                </a:lnTo>
                <a:lnTo>
                  <a:pt x="243344" y="136817"/>
                </a:lnTo>
                <a:lnTo>
                  <a:pt x="250431" y="132156"/>
                </a:lnTo>
                <a:lnTo>
                  <a:pt x="266573" y="108407"/>
                </a:lnTo>
                <a:lnTo>
                  <a:pt x="272491" y="78701"/>
                </a:lnTo>
                <a:close/>
              </a:path>
              <a:path w="574675" h="156844">
                <a:moveTo>
                  <a:pt x="415772" y="6858"/>
                </a:moveTo>
                <a:lnTo>
                  <a:pt x="397865" y="6858"/>
                </a:lnTo>
                <a:lnTo>
                  <a:pt x="397865" y="112991"/>
                </a:lnTo>
                <a:lnTo>
                  <a:pt x="290017" y="0"/>
                </a:lnTo>
                <a:lnTo>
                  <a:pt x="290017" y="150545"/>
                </a:lnTo>
                <a:lnTo>
                  <a:pt x="307936" y="150545"/>
                </a:lnTo>
                <a:lnTo>
                  <a:pt x="307936" y="43459"/>
                </a:lnTo>
                <a:lnTo>
                  <a:pt x="415772" y="156451"/>
                </a:lnTo>
                <a:lnTo>
                  <a:pt x="415772" y="6858"/>
                </a:lnTo>
                <a:close/>
              </a:path>
              <a:path w="574675" h="156844">
                <a:moveTo>
                  <a:pt x="574128" y="78143"/>
                </a:moveTo>
                <a:lnTo>
                  <a:pt x="517131" y="78143"/>
                </a:lnTo>
                <a:lnTo>
                  <a:pt x="517131" y="94526"/>
                </a:lnTo>
                <a:lnTo>
                  <a:pt x="554291" y="94526"/>
                </a:lnTo>
                <a:lnTo>
                  <a:pt x="549744" y="111074"/>
                </a:lnTo>
                <a:lnTo>
                  <a:pt x="538835" y="124650"/>
                </a:lnTo>
                <a:lnTo>
                  <a:pt x="523887" y="133832"/>
                </a:lnTo>
                <a:lnTo>
                  <a:pt x="507225" y="137210"/>
                </a:lnTo>
                <a:lnTo>
                  <a:pt x="485406" y="132270"/>
                </a:lnTo>
                <a:lnTo>
                  <a:pt x="467690" y="119151"/>
                </a:lnTo>
                <a:lnTo>
                  <a:pt x="455777" y="100393"/>
                </a:lnTo>
                <a:lnTo>
                  <a:pt x="451421" y="78511"/>
                </a:lnTo>
                <a:lnTo>
                  <a:pt x="455853" y="55816"/>
                </a:lnTo>
                <a:lnTo>
                  <a:pt x="468020" y="37287"/>
                </a:lnTo>
                <a:lnTo>
                  <a:pt x="486219" y="24790"/>
                </a:lnTo>
                <a:lnTo>
                  <a:pt x="508762" y="20218"/>
                </a:lnTo>
                <a:lnTo>
                  <a:pt x="521754" y="21894"/>
                </a:lnTo>
                <a:lnTo>
                  <a:pt x="534047" y="26644"/>
                </a:lnTo>
                <a:lnTo>
                  <a:pt x="544982" y="34036"/>
                </a:lnTo>
                <a:lnTo>
                  <a:pt x="553923" y="43649"/>
                </a:lnTo>
                <a:lnTo>
                  <a:pt x="566496" y="31648"/>
                </a:lnTo>
                <a:lnTo>
                  <a:pt x="554545" y="19812"/>
                </a:lnTo>
                <a:lnTo>
                  <a:pt x="540321" y="11087"/>
                </a:lnTo>
                <a:lnTo>
                  <a:pt x="524548" y="5676"/>
                </a:lnTo>
                <a:lnTo>
                  <a:pt x="507974" y="3822"/>
                </a:lnTo>
                <a:lnTo>
                  <a:pt x="478904" y="9766"/>
                </a:lnTo>
                <a:lnTo>
                  <a:pt x="455244" y="25946"/>
                </a:lnTo>
                <a:lnTo>
                  <a:pt x="439318" y="49885"/>
                </a:lnTo>
                <a:lnTo>
                  <a:pt x="433489" y="79095"/>
                </a:lnTo>
                <a:lnTo>
                  <a:pt x="439178" y="107530"/>
                </a:lnTo>
                <a:lnTo>
                  <a:pt x="454723" y="131279"/>
                </a:lnTo>
                <a:lnTo>
                  <a:pt x="477799" y="147548"/>
                </a:lnTo>
                <a:lnTo>
                  <a:pt x="506120" y="153593"/>
                </a:lnTo>
                <a:lnTo>
                  <a:pt x="533692" y="148234"/>
                </a:lnTo>
                <a:lnTo>
                  <a:pt x="555193" y="133515"/>
                </a:lnTo>
                <a:lnTo>
                  <a:pt x="569150" y="111391"/>
                </a:lnTo>
                <a:lnTo>
                  <a:pt x="574128" y="83858"/>
                </a:lnTo>
                <a:lnTo>
                  <a:pt x="574128" y="7814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71" name="object 9"/>
          <p:cNvSpPr/>
          <p:nvPr/>
        </p:nvSpPr>
        <p:spPr>
          <a:xfrm>
            <a:off x="1261538" y="147818"/>
            <a:ext cx="419100" cy="117634"/>
          </a:xfrm>
          <a:custGeom>
            <a:avLst/>
            <a:gdLst/>
            <a:ahLst/>
            <a:cxnLst/>
            <a:rect l="l" t="t" r="r" b="b"/>
            <a:pathLst>
              <a:path w="558800" h="156844">
                <a:moveTo>
                  <a:pt x="103466" y="150545"/>
                </a:moveTo>
                <a:lnTo>
                  <a:pt x="37731" y="71462"/>
                </a:lnTo>
                <a:lnTo>
                  <a:pt x="102323" y="6870"/>
                </a:lnTo>
                <a:lnTo>
                  <a:pt x="78879" y="6870"/>
                </a:lnTo>
                <a:lnTo>
                  <a:pt x="17932" y="69176"/>
                </a:lnTo>
                <a:lnTo>
                  <a:pt x="17932" y="6870"/>
                </a:lnTo>
                <a:lnTo>
                  <a:pt x="0" y="6870"/>
                </a:lnTo>
                <a:lnTo>
                  <a:pt x="0" y="150545"/>
                </a:lnTo>
                <a:lnTo>
                  <a:pt x="17932" y="150545"/>
                </a:lnTo>
                <a:lnTo>
                  <a:pt x="17932" y="90525"/>
                </a:lnTo>
                <a:lnTo>
                  <a:pt x="25158" y="83667"/>
                </a:lnTo>
                <a:lnTo>
                  <a:pt x="79286" y="150545"/>
                </a:lnTo>
                <a:lnTo>
                  <a:pt x="103466" y="150545"/>
                </a:lnTo>
                <a:close/>
              </a:path>
              <a:path w="558800" h="156844">
                <a:moveTo>
                  <a:pt x="256654" y="78701"/>
                </a:moveTo>
                <a:lnTo>
                  <a:pt x="250685" y="49644"/>
                </a:lnTo>
                <a:lnTo>
                  <a:pt x="238798" y="32194"/>
                </a:lnTo>
                <a:lnTo>
                  <a:pt x="238798" y="78701"/>
                </a:lnTo>
                <a:lnTo>
                  <a:pt x="234200" y="101612"/>
                </a:lnTo>
                <a:lnTo>
                  <a:pt x="221754" y="120053"/>
                </a:lnTo>
                <a:lnTo>
                  <a:pt x="203479" y="132346"/>
                </a:lnTo>
                <a:lnTo>
                  <a:pt x="181419" y="136817"/>
                </a:lnTo>
                <a:lnTo>
                  <a:pt x="159346" y="132346"/>
                </a:lnTo>
                <a:lnTo>
                  <a:pt x="141084" y="120053"/>
                </a:lnTo>
                <a:lnTo>
                  <a:pt x="128651" y="101612"/>
                </a:lnTo>
                <a:lnTo>
                  <a:pt x="124053" y="78701"/>
                </a:lnTo>
                <a:lnTo>
                  <a:pt x="128282" y="56273"/>
                </a:lnTo>
                <a:lnTo>
                  <a:pt x="140093" y="37782"/>
                </a:lnTo>
                <a:lnTo>
                  <a:pt x="158242" y="25222"/>
                </a:lnTo>
                <a:lnTo>
                  <a:pt x="181419" y="20586"/>
                </a:lnTo>
                <a:lnTo>
                  <a:pt x="204609" y="25222"/>
                </a:lnTo>
                <a:lnTo>
                  <a:pt x="222745" y="37782"/>
                </a:lnTo>
                <a:lnTo>
                  <a:pt x="234569" y="56273"/>
                </a:lnTo>
                <a:lnTo>
                  <a:pt x="238798" y="78701"/>
                </a:lnTo>
                <a:lnTo>
                  <a:pt x="238798" y="32194"/>
                </a:lnTo>
                <a:lnTo>
                  <a:pt x="234467" y="25831"/>
                </a:lnTo>
                <a:lnTo>
                  <a:pt x="226669" y="20586"/>
                </a:lnTo>
                <a:lnTo>
                  <a:pt x="210540" y="9728"/>
                </a:lnTo>
                <a:lnTo>
                  <a:pt x="181419" y="3822"/>
                </a:lnTo>
                <a:lnTo>
                  <a:pt x="152298" y="9728"/>
                </a:lnTo>
                <a:lnTo>
                  <a:pt x="128358" y="25831"/>
                </a:lnTo>
                <a:lnTo>
                  <a:pt x="112115" y="49644"/>
                </a:lnTo>
                <a:lnTo>
                  <a:pt x="106146" y="78701"/>
                </a:lnTo>
                <a:lnTo>
                  <a:pt x="112064" y="108407"/>
                </a:lnTo>
                <a:lnTo>
                  <a:pt x="128219" y="132156"/>
                </a:lnTo>
                <a:lnTo>
                  <a:pt x="152146" y="147891"/>
                </a:lnTo>
                <a:lnTo>
                  <a:pt x="181419" y="153593"/>
                </a:lnTo>
                <a:lnTo>
                  <a:pt x="210693" y="147891"/>
                </a:lnTo>
                <a:lnTo>
                  <a:pt x="227533" y="136817"/>
                </a:lnTo>
                <a:lnTo>
                  <a:pt x="234607" y="132156"/>
                </a:lnTo>
                <a:lnTo>
                  <a:pt x="250736" y="108407"/>
                </a:lnTo>
                <a:lnTo>
                  <a:pt x="256654" y="78701"/>
                </a:lnTo>
                <a:close/>
              </a:path>
              <a:path w="558800" h="156844">
                <a:moveTo>
                  <a:pt x="399973" y="6858"/>
                </a:moveTo>
                <a:lnTo>
                  <a:pt x="382041" y="6858"/>
                </a:lnTo>
                <a:lnTo>
                  <a:pt x="382041" y="112991"/>
                </a:lnTo>
                <a:lnTo>
                  <a:pt x="274218" y="0"/>
                </a:lnTo>
                <a:lnTo>
                  <a:pt x="274218" y="150545"/>
                </a:lnTo>
                <a:lnTo>
                  <a:pt x="292112" y="150545"/>
                </a:lnTo>
                <a:lnTo>
                  <a:pt x="292112" y="43459"/>
                </a:lnTo>
                <a:lnTo>
                  <a:pt x="399973" y="156451"/>
                </a:lnTo>
                <a:lnTo>
                  <a:pt x="399973" y="6858"/>
                </a:lnTo>
                <a:close/>
              </a:path>
              <a:path w="558800" h="156844">
                <a:moveTo>
                  <a:pt x="558330" y="78143"/>
                </a:moveTo>
                <a:lnTo>
                  <a:pt x="501332" y="78143"/>
                </a:lnTo>
                <a:lnTo>
                  <a:pt x="501332" y="94526"/>
                </a:lnTo>
                <a:lnTo>
                  <a:pt x="538492" y="94526"/>
                </a:lnTo>
                <a:lnTo>
                  <a:pt x="533946" y="111074"/>
                </a:lnTo>
                <a:lnTo>
                  <a:pt x="523024" y="124650"/>
                </a:lnTo>
                <a:lnTo>
                  <a:pt x="508076" y="133832"/>
                </a:lnTo>
                <a:lnTo>
                  <a:pt x="491426" y="137210"/>
                </a:lnTo>
                <a:lnTo>
                  <a:pt x="469620" y="132270"/>
                </a:lnTo>
                <a:lnTo>
                  <a:pt x="451891" y="119151"/>
                </a:lnTo>
                <a:lnTo>
                  <a:pt x="439978" y="100393"/>
                </a:lnTo>
                <a:lnTo>
                  <a:pt x="435622" y="78511"/>
                </a:lnTo>
                <a:lnTo>
                  <a:pt x="440055" y="55816"/>
                </a:lnTo>
                <a:lnTo>
                  <a:pt x="452221" y="37287"/>
                </a:lnTo>
                <a:lnTo>
                  <a:pt x="470420" y="24790"/>
                </a:lnTo>
                <a:lnTo>
                  <a:pt x="492950" y="20218"/>
                </a:lnTo>
                <a:lnTo>
                  <a:pt x="505955" y="21894"/>
                </a:lnTo>
                <a:lnTo>
                  <a:pt x="518248" y="26644"/>
                </a:lnTo>
                <a:lnTo>
                  <a:pt x="529183" y="34036"/>
                </a:lnTo>
                <a:lnTo>
                  <a:pt x="538124" y="43649"/>
                </a:lnTo>
                <a:lnTo>
                  <a:pt x="550697" y="31648"/>
                </a:lnTo>
                <a:lnTo>
                  <a:pt x="538746" y="19812"/>
                </a:lnTo>
                <a:lnTo>
                  <a:pt x="524522" y="11087"/>
                </a:lnTo>
                <a:lnTo>
                  <a:pt x="508749" y="5676"/>
                </a:lnTo>
                <a:lnTo>
                  <a:pt x="492175" y="3822"/>
                </a:lnTo>
                <a:lnTo>
                  <a:pt x="463092" y="9766"/>
                </a:lnTo>
                <a:lnTo>
                  <a:pt x="439432" y="25946"/>
                </a:lnTo>
                <a:lnTo>
                  <a:pt x="423519" y="49885"/>
                </a:lnTo>
                <a:lnTo>
                  <a:pt x="417690" y="79095"/>
                </a:lnTo>
                <a:lnTo>
                  <a:pt x="423379" y="107530"/>
                </a:lnTo>
                <a:lnTo>
                  <a:pt x="438912" y="131279"/>
                </a:lnTo>
                <a:lnTo>
                  <a:pt x="461987" y="147548"/>
                </a:lnTo>
                <a:lnTo>
                  <a:pt x="490321" y="153593"/>
                </a:lnTo>
                <a:lnTo>
                  <a:pt x="517893" y="148234"/>
                </a:lnTo>
                <a:lnTo>
                  <a:pt x="539394" y="133515"/>
                </a:lnTo>
                <a:lnTo>
                  <a:pt x="553351" y="111391"/>
                </a:lnTo>
                <a:lnTo>
                  <a:pt x="558330" y="83858"/>
                </a:lnTo>
                <a:lnTo>
                  <a:pt x="558330" y="7814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50"/>
          </a:p>
        </p:txBody>
      </p:sp>
      <p:grpSp>
        <p:nvGrpSpPr>
          <p:cNvPr id="72" name="object 10"/>
          <p:cNvGrpSpPr/>
          <p:nvPr/>
        </p:nvGrpSpPr>
        <p:grpSpPr>
          <a:xfrm>
            <a:off x="489693" y="319267"/>
            <a:ext cx="747236" cy="119063"/>
            <a:chOff x="3253884" y="3128249"/>
            <a:chExt cx="996315" cy="158750"/>
          </a:xfrm>
        </p:grpSpPr>
        <p:pic>
          <p:nvPicPr>
            <p:cNvPr id="73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53884" y="3135114"/>
              <a:ext cx="105194" cy="146723"/>
            </a:xfrm>
            <a:prstGeom prst="rect">
              <a:avLst/>
            </a:prstGeom>
          </p:spPr>
        </p:pic>
        <p:pic>
          <p:nvPicPr>
            <p:cNvPr id="74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384039" y="3128249"/>
              <a:ext cx="125755" cy="156451"/>
            </a:xfrm>
            <a:prstGeom prst="rect">
              <a:avLst/>
            </a:prstGeom>
          </p:spPr>
        </p:pic>
        <p:pic>
          <p:nvPicPr>
            <p:cNvPr id="75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36657" y="3135109"/>
              <a:ext cx="247708" cy="151307"/>
            </a:xfrm>
            <a:prstGeom prst="rect">
              <a:avLst/>
            </a:prstGeom>
          </p:spPr>
        </p:pic>
        <p:pic>
          <p:nvPicPr>
            <p:cNvPr id="76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08387" y="3132067"/>
              <a:ext cx="188057" cy="149771"/>
            </a:xfrm>
            <a:prstGeom prst="rect">
              <a:avLst/>
            </a:prstGeom>
          </p:spPr>
        </p:pic>
        <p:pic>
          <p:nvPicPr>
            <p:cNvPr id="77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017416" y="3135109"/>
              <a:ext cx="232263" cy="143681"/>
            </a:xfrm>
            <a:prstGeom prst="rect">
              <a:avLst/>
            </a:prstGeom>
          </p:spPr>
        </p:pic>
      </p:grpSp>
      <p:grpSp>
        <p:nvGrpSpPr>
          <p:cNvPr id="78" name="object 16"/>
          <p:cNvGrpSpPr/>
          <p:nvPr/>
        </p:nvGrpSpPr>
        <p:grpSpPr>
          <a:xfrm>
            <a:off x="1282412" y="322127"/>
            <a:ext cx="179546" cy="112395"/>
            <a:chOff x="4310842" y="3132063"/>
            <a:chExt cx="239395" cy="149860"/>
          </a:xfrm>
        </p:grpSpPr>
        <p:pic>
          <p:nvPicPr>
            <p:cNvPr id="79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310842" y="3132063"/>
              <a:ext cx="150545" cy="149771"/>
            </a:xfrm>
            <a:prstGeom prst="rect">
              <a:avLst/>
            </a:prstGeom>
          </p:spPr>
        </p:pic>
        <p:pic>
          <p:nvPicPr>
            <p:cNvPr id="80" name="object 1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480439" y="3135108"/>
              <a:ext cx="69570" cy="143687"/>
            </a:xfrm>
            <a:prstGeom prst="rect">
              <a:avLst/>
            </a:prstGeom>
          </p:spPr>
        </p:pic>
      </p:grpSp>
      <p:grpSp>
        <p:nvGrpSpPr>
          <p:cNvPr id="81" name="object 19"/>
          <p:cNvGrpSpPr/>
          <p:nvPr/>
        </p:nvGrpSpPr>
        <p:grpSpPr>
          <a:xfrm>
            <a:off x="1515927" y="319267"/>
            <a:ext cx="557689" cy="117634"/>
            <a:chOff x="4622196" y="3128249"/>
            <a:chExt cx="743585" cy="156845"/>
          </a:xfrm>
        </p:grpSpPr>
        <p:pic>
          <p:nvPicPr>
            <p:cNvPr id="82" name="object 2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622196" y="3132061"/>
              <a:ext cx="216470" cy="149783"/>
            </a:xfrm>
            <a:prstGeom prst="rect">
              <a:avLst/>
            </a:prstGeom>
          </p:spPr>
        </p:pic>
        <p:sp>
          <p:nvSpPr>
            <p:cNvPr id="83" name="object 21"/>
            <p:cNvSpPr/>
            <p:nvPr/>
          </p:nvSpPr>
          <p:spPr>
            <a:xfrm>
              <a:off x="4861369" y="3135109"/>
              <a:ext cx="18415" cy="144145"/>
            </a:xfrm>
            <a:custGeom>
              <a:avLst/>
              <a:gdLst/>
              <a:ahLst/>
              <a:cxnLst/>
              <a:rect l="l" t="t" r="r" b="b"/>
              <a:pathLst>
                <a:path w="18414" h="144145">
                  <a:moveTo>
                    <a:pt x="17894" y="0"/>
                  </a:moveTo>
                  <a:lnTo>
                    <a:pt x="0" y="0"/>
                  </a:lnTo>
                  <a:lnTo>
                    <a:pt x="0" y="143675"/>
                  </a:lnTo>
                  <a:lnTo>
                    <a:pt x="17894" y="143675"/>
                  </a:lnTo>
                  <a:lnTo>
                    <a:pt x="1789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pic>
          <p:nvPicPr>
            <p:cNvPr id="84" name="object 2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908021" y="3135114"/>
              <a:ext cx="77165" cy="143675"/>
            </a:xfrm>
            <a:prstGeom prst="rect">
              <a:avLst/>
            </a:prstGeom>
          </p:spPr>
        </p:pic>
        <p:pic>
          <p:nvPicPr>
            <p:cNvPr id="85" name="object 2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007512" y="3128249"/>
              <a:ext cx="125755" cy="156451"/>
            </a:xfrm>
            <a:prstGeom prst="rect">
              <a:avLst/>
            </a:prstGeom>
          </p:spPr>
        </p:pic>
        <p:pic>
          <p:nvPicPr>
            <p:cNvPr id="86" name="object 2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152697" y="3132061"/>
              <a:ext cx="112585" cy="149783"/>
            </a:xfrm>
            <a:prstGeom prst="rect">
              <a:avLst/>
            </a:prstGeom>
          </p:spPr>
        </p:pic>
        <p:pic>
          <p:nvPicPr>
            <p:cNvPr id="87" name="object 2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288537" y="3135114"/>
              <a:ext cx="77203" cy="143675"/>
            </a:xfrm>
            <a:prstGeom prst="rect">
              <a:avLst/>
            </a:prstGeom>
          </p:spPr>
        </p:pic>
      </p:grpSp>
      <p:grpSp>
        <p:nvGrpSpPr>
          <p:cNvPr id="88" name="object 26"/>
          <p:cNvGrpSpPr/>
          <p:nvPr/>
        </p:nvGrpSpPr>
        <p:grpSpPr>
          <a:xfrm>
            <a:off x="480128" y="490718"/>
            <a:ext cx="308610" cy="117634"/>
            <a:chOff x="3241130" y="3356850"/>
            <a:chExt cx="411480" cy="156845"/>
          </a:xfrm>
        </p:grpSpPr>
        <p:pic>
          <p:nvPicPr>
            <p:cNvPr id="89" name="object 2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241130" y="3356850"/>
              <a:ext cx="275139" cy="156451"/>
            </a:xfrm>
            <a:prstGeom prst="rect">
              <a:avLst/>
            </a:prstGeom>
          </p:spPr>
        </p:pic>
        <p:pic>
          <p:nvPicPr>
            <p:cNvPr id="90" name="object 2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542188" y="3363733"/>
              <a:ext cx="110337" cy="143662"/>
            </a:xfrm>
            <a:prstGeom prst="rect">
              <a:avLst/>
            </a:prstGeom>
          </p:spPr>
        </p:pic>
      </p:grpSp>
      <p:grpSp>
        <p:nvGrpSpPr>
          <p:cNvPr id="91" name="object 29"/>
          <p:cNvGrpSpPr/>
          <p:nvPr/>
        </p:nvGrpSpPr>
        <p:grpSpPr>
          <a:xfrm>
            <a:off x="836250" y="493595"/>
            <a:ext cx="260985" cy="112395"/>
            <a:chOff x="3715960" y="3360686"/>
            <a:chExt cx="347980" cy="149860"/>
          </a:xfrm>
        </p:grpSpPr>
        <p:pic>
          <p:nvPicPr>
            <p:cNvPr id="92" name="object 30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715960" y="3360686"/>
              <a:ext cx="307929" cy="149758"/>
            </a:xfrm>
            <a:prstGeom prst="rect">
              <a:avLst/>
            </a:prstGeom>
          </p:spPr>
        </p:pic>
        <p:sp>
          <p:nvSpPr>
            <p:cNvPr id="93" name="object 31"/>
            <p:cNvSpPr/>
            <p:nvPr/>
          </p:nvSpPr>
          <p:spPr>
            <a:xfrm>
              <a:off x="4045621" y="3438137"/>
              <a:ext cx="18415" cy="69850"/>
            </a:xfrm>
            <a:custGeom>
              <a:avLst/>
              <a:gdLst/>
              <a:ahLst/>
              <a:cxnLst/>
              <a:rect l="l" t="t" r="r" b="b"/>
              <a:pathLst>
                <a:path w="18414" h="69850">
                  <a:moveTo>
                    <a:pt x="0" y="69849"/>
                  </a:moveTo>
                  <a:lnTo>
                    <a:pt x="17907" y="69849"/>
                  </a:lnTo>
                  <a:lnTo>
                    <a:pt x="17907" y="0"/>
                  </a:lnTo>
                  <a:lnTo>
                    <a:pt x="0" y="0"/>
                  </a:lnTo>
                  <a:lnTo>
                    <a:pt x="0" y="6984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</p:grpSp>
      <p:grpSp>
        <p:nvGrpSpPr>
          <p:cNvPr id="94" name="object 32"/>
          <p:cNvGrpSpPr/>
          <p:nvPr/>
        </p:nvGrpSpPr>
        <p:grpSpPr>
          <a:xfrm>
            <a:off x="1083496" y="490718"/>
            <a:ext cx="694373" cy="117634"/>
            <a:chOff x="4045621" y="3356850"/>
            <a:chExt cx="925830" cy="156845"/>
          </a:xfrm>
        </p:grpSpPr>
        <p:sp>
          <p:nvSpPr>
            <p:cNvPr id="95" name="object 33"/>
            <p:cNvSpPr/>
            <p:nvPr/>
          </p:nvSpPr>
          <p:spPr>
            <a:xfrm>
              <a:off x="4045610" y="3363213"/>
              <a:ext cx="104775" cy="144780"/>
            </a:xfrm>
            <a:custGeom>
              <a:avLst/>
              <a:gdLst/>
              <a:ahLst/>
              <a:cxnLst/>
              <a:rect l="l" t="t" r="r" b="b"/>
              <a:pathLst>
                <a:path w="104775" h="144779">
                  <a:moveTo>
                    <a:pt x="104190" y="0"/>
                  </a:moveTo>
                  <a:lnTo>
                    <a:pt x="86334" y="0"/>
                  </a:lnTo>
                  <a:lnTo>
                    <a:pt x="86334" y="58420"/>
                  </a:lnTo>
                  <a:lnTo>
                    <a:pt x="17907" y="58420"/>
                  </a:lnTo>
                  <a:lnTo>
                    <a:pt x="17907" y="0"/>
                  </a:lnTo>
                  <a:lnTo>
                    <a:pt x="0" y="0"/>
                  </a:lnTo>
                  <a:lnTo>
                    <a:pt x="0" y="58420"/>
                  </a:lnTo>
                  <a:lnTo>
                    <a:pt x="0" y="74930"/>
                  </a:lnTo>
                  <a:lnTo>
                    <a:pt x="86334" y="74930"/>
                  </a:lnTo>
                  <a:lnTo>
                    <a:pt x="86334" y="144780"/>
                  </a:lnTo>
                  <a:lnTo>
                    <a:pt x="104190" y="144780"/>
                  </a:lnTo>
                  <a:lnTo>
                    <a:pt x="104190" y="74930"/>
                  </a:lnTo>
                  <a:lnTo>
                    <a:pt x="104190" y="58420"/>
                  </a:lnTo>
                  <a:lnTo>
                    <a:pt x="10419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pic>
          <p:nvPicPr>
            <p:cNvPr id="96" name="object 34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175935" y="3356850"/>
              <a:ext cx="293637" cy="156451"/>
            </a:xfrm>
            <a:prstGeom prst="rect">
              <a:avLst/>
            </a:prstGeom>
          </p:spPr>
        </p:pic>
        <p:pic>
          <p:nvPicPr>
            <p:cNvPr id="97" name="object 35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488849" y="3360676"/>
              <a:ext cx="482276" cy="149758"/>
            </a:xfrm>
            <a:prstGeom prst="rect">
              <a:avLst/>
            </a:prstGeom>
          </p:spPr>
        </p:pic>
      </p:grpSp>
      <p:grpSp>
        <p:nvGrpSpPr>
          <p:cNvPr id="98" name="object 36"/>
          <p:cNvGrpSpPr/>
          <p:nvPr/>
        </p:nvGrpSpPr>
        <p:grpSpPr>
          <a:xfrm>
            <a:off x="114460" y="134691"/>
            <a:ext cx="302419" cy="471488"/>
            <a:chOff x="2753573" y="2882148"/>
            <a:chExt cx="403225" cy="628650"/>
          </a:xfrm>
        </p:grpSpPr>
        <p:sp>
          <p:nvSpPr>
            <p:cNvPr id="99" name="object 37"/>
            <p:cNvSpPr/>
            <p:nvPr/>
          </p:nvSpPr>
          <p:spPr>
            <a:xfrm>
              <a:off x="2753563" y="3000616"/>
              <a:ext cx="403225" cy="510540"/>
            </a:xfrm>
            <a:custGeom>
              <a:avLst/>
              <a:gdLst/>
              <a:ahLst/>
              <a:cxnLst/>
              <a:rect l="l" t="t" r="r" b="b"/>
              <a:pathLst>
                <a:path w="403225" h="510539">
                  <a:moveTo>
                    <a:pt x="111442" y="440067"/>
                  </a:moveTo>
                  <a:lnTo>
                    <a:pt x="80225" y="415544"/>
                  </a:lnTo>
                  <a:lnTo>
                    <a:pt x="57670" y="377659"/>
                  </a:lnTo>
                  <a:lnTo>
                    <a:pt x="48666" y="342874"/>
                  </a:lnTo>
                  <a:lnTo>
                    <a:pt x="48666" y="133273"/>
                  </a:lnTo>
                  <a:lnTo>
                    <a:pt x="14363" y="133273"/>
                  </a:lnTo>
                  <a:lnTo>
                    <a:pt x="14363" y="343700"/>
                  </a:lnTo>
                  <a:lnTo>
                    <a:pt x="15925" y="363029"/>
                  </a:lnTo>
                  <a:lnTo>
                    <a:pt x="36842" y="410146"/>
                  </a:lnTo>
                  <a:lnTo>
                    <a:pt x="73075" y="451675"/>
                  </a:lnTo>
                  <a:lnTo>
                    <a:pt x="94056" y="467741"/>
                  </a:lnTo>
                  <a:lnTo>
                    <a:pt x="111442" y="440067"/>
                  </a:lnTo>
                  <a:close/>
                </a:path>
                <a:path w="403225" h="510539">
                  <a:moveTo>
                    <a:pt x="139077" y="395338"/>
                  </a:moveTo>
                  <a:lnTo>
                    <a:pt x="111760" y="368401"/>
                  </a:lnTo>
                  <a:lnTo>
                    <a:pt x="100342" y="335508"/>
                  </a:lnTo>
                  <a:lnTo>
                    <a:pt x="100342" y="133273"/>
                  </a:lnTo>
                  <a:lnTo>
                    <a:pt x="67081" y="133273"/>
                  </a:lnTo>
                  <a:lnTo>
                    <a:pt x="67081" y="342874"/>
                  </a:lnTo>
                  <a:lnTo>
                    <a:pt x="67754" y="353987"/>
                  </a:lnTo>
                  <a:lnTo>
                    <a:pt x="95821" y="402780"/>
                  </a:lnTo>
                  <a:lnTo>
                    <a:pt x="121361" y="423024"/>
                  </a:lnTo>
                  <a:lnTo>
                    <a:pt x="139077" y="395338"/>
                  </a:lnTo>
                  <a:close/>
                </a:path>
                <a:path w="403225" h="510539">
                  <a:moveTo>
                    <a:pt x="239128" y="60159"/>
                  </a:moveTo>
                  <a:lnTo>
                    <a:pt x="168249" y="60159"/>
                  </a:lnTo>
                  <a:lnTo>
                    <a:pt x="175221" y="64033"/>
                  </a:lnTo>
                  <a:lnTo>
                    <a:pt x="181089" y="66027"/>
                  </a:lnTo>
                  <a:lnTo>
                    <a:pt x="189026" y="66751"/>
                  </a:lnTo>
                  <a:lnTo>
                    <a:pt x="202222" y="66852"/>
                  </a:lnTo>
                  <a:lnTo>
                    <a:pt x="217500" y="65811"/>
                  </a:lnTo>
                  <a:lnTo>
                    <a:pt x="229120" y="63512"/>
                  </a:lnTo>
                  <a:lnTo>
                    <a:pt x="236524" y="61214"/>
                  </a:lnTo>
                  <a:lnTo>
                    <a:pt x="239128" y="60159"/>
                  </a:lnTo>
                  <a:close/>
                </a:path>
                <a:path w="403225" h="510539">
                  <a:moveTo>
                    <a:pt x="255943" y="47015"/>
                  </a:moveTo>
                  <a:lnTo>
                    <a:pt x="148005" y="47015"/>
                  </a:lnTo>
                  <a:lnTo>
                    <a:pt x="148005" y="48285"/>
                  </a:lnTo>
                  <a:lnTo>
                    <a:pt x="151269" y="48285"/>
                  </a:lnTo>
                  <a:lnTo>
                    <a:pt x="151269" y="50825"/>
                  </a:lnTo>
                  <a:lnTo>
                    <a:pt x="154622" y="50825"/>
                  </a:lnTo>
                  <a:lnTo>
                    <a:pt x="154622" y="52095"/>
                  </a:lnTo>
                  <a:lnTo>
                    <a:pt x="250050" y="52095"/>
                  </a:lnTo>
                  <a:lnTo>
                    <a:pt x="250050" y="50825"/>
                  </a:lnTo>
                  <a:lnTo>
                    <a:pt x="253606" y="50825"/>
                  </a:lnTo>
                  <a:lnTo>
                    <a:pt x="253606" y="48285"/>
                  </a:lnTo>
                  <a:lnTo>
                    <a:pt x="255943" y="48285"/>
                  </a:lnTo>
                  <a:lnTo>
                    <a:pt x="255943" y="47015"/>
                  </a:lnTo>
                  <a:close/>
                </a:path>
                <a:path w="403225" h="510539">
                  <a:moveTo>
                    <a:pt x="271983" y="32486"/>
                  </a:moveTo>
                  <a:lnTo>
                    <a:pt x="132461" y="32486"/>
                  </a:lnTo>
                  <a:lnTo>
                    <a:pt x="135801" y="36169"/>
                  </a:lnTo>
                  <a:lnTo>
                    <a:pt x="139077" y="39141"/>
                  </a:lnTo>
                  <a:lnTo>
                    <a:pt x="264655" y="39141"/>
                  </a:lnTo>
                  <a:lnTo>
                    <a:pt x="268706" y="36982"/>
                  </a:lnTo>
                  <a:lnTo>
                    <a:pt x="271983" y="32486"/>
                  </a:lnTo>
                  <a:close/>
                </a:path>
                <a:path w="403225" h="510539">
                  <a:moveTo>
                    <a:pt x="284175" y="16598"/>
                  </a:moveTo>
                  <a:lnTo>
                    <a:pt x="121031" y="16598"/>
                  </a:lnTo>
                  <a:lnTo>
                    <a:pt x="122847" y="21056"/>
                  </a:lnTo>
                  <a:lnTo>
                    <a:pt x="126949" y="25488"/>
                  </a:lnTo>
                  <a:lnTo>
                    <a:pt x="277520" y="25488"/>
                  </a:lnTo>
                  <a:lnTo>
                    <a:pt x="280835" y="22555"/>
                  </a:lnTo>
                  <a:lnTo>
                    <a:pt x="284175" y="16598"/>
                  </a:lnTo>
                  <a:close/>
                </a:path>
                <a:path w="403225" h="510539">
                  <a:moveTo>
                    <a:pt x="291884" y="0"/>
                  </a:moveTo>
                  <a:lnTo>
                    <a:pt x="113665" y="0"/>
                  </a:lnTo>
                  <a:lnTo>
                    <a:pt x="115862" y="7366"/>
                  </a:lnTo>
                  <a:lnTo>
                    <a:pt x="117729" y="10337"/>
                  </a:lnTo>
                  <a:lnTo>
                    <a:pt x="287870" y="10337"/>
                  </a:lnTo>
                  <a:lnTo>
                    <a:pt x="290842" y="6616"/>
                  </a:lnTo>
                  <a:lnTo>
                    <a:pt x="291884" y="0"/>
                  </a:lnTo>
                  <a:close/>
                </a:path>
                <a:path w="403225" h="510539">
                  <a:moveTo>
                    <a:pt x="315950" y="510159"/>
                  </a:moveTo>
                  <a:lnTo>
                    <a:pt x="291719" y="469163"/>
                  </a:lnTo>
                  <a:lnTo>
                    <a:pt x="241731" y="384619"/>
                  </a:lnTo>
                  <a:lnTo>
                    <a:pt x="239534" y="379044"/>
                  </a:lnTo>
                  <a:lnTo>
                    <a:pt x="238785" y="373164"/>
                  </a:lnTo>
                  <a:lnTo>
                    <a:pt x="238785" y="155816"/>
                  </a:lnTo>
                  <a:lnTo>
                    <a:pt x="211112" y="155816"/>
                  </a:lnTo>
                  <a:lnTo>
                    <a:pt x="211112" y="384619"/>
                  </a:lnTo>
                  <a:lnTo>
                    <a:pt x="212217" y="387223"/>
                  </a:lnTo>
                  <a:lnTo>
                    <a:pt x="212890" y="389826"/>
                  </a:lnTo>
                  <a:lnTo>
                    <a:pt x="214414" y="393852"/>
                  </a:lnTo>
                  <a:lnTo>
                    <a:pt x="260146" y="469163"/>
                  </a:lnTo>
                  <a:lnTo>
                    <a:pt x="144246" y="469163"/>
                  </a:lnTo>
                  <a:lnTo>
                    <a:pt x="189306" y="394220"/>
                  </a:lnTo>
                  <a:lnTo>
                    <a:pt x="192951" y="155409"/>
                  </a:lnTo>
                  <a:lnTo>
                    <a:pt x="166420" y="155409"/>
                  </a:lnTo>
                  <a:lnTo>
                    <a:pt x="166420" y="377621"/>
                  </a:lnTo>
                  <a:lnTo>
                    <a:pt x="165608" y="378371"/>
                  </a:lnTo>
                  <a:lnTo>
                    <a:pt x="165341" y="381647"/>
                  </a:lnTo>
                  <a:lnTo>
                    <a:pt x="164934" y="385000"/>
                  </a:lnTo>
                  <a:lnTo>
                    <a:pt x="162737" y="387223"/>
                  </a:lnTo>
                  <a:lnTo>
                    <a:pt x="88544" y="510159"/>
                  </a:lnTo>
                  <a:lnTo>
                    <a:pt x="315950" y="510159"/>
                  </a:lnTo>
                  <a:close/>
                </a:path>
                <a:path w="403225" h="510539">
                  <a:moveTo>
                    <a:pt x="338137" y="132537"/>
                  </a:moveTo>
                  <a:lnTo>
                    <a:pt x="304838" y="132537"/>
                  </a:lnTo>
                  <a:lnTo>
                    <a:pt x="304838" y="334772"/>
                  </a:lnTo>
                  <a:lnTo>
                    <a:pt x="303199" y="346735"/>
                  </a:lnTo>
                  <a:lnTo>
                    <a:pt x="276301" y="388340"/>
                  </a:lnTo>
                  <a:lnTo>
                    <a:pt x="267144" y="396100"/>
                  </a:lnTo>
                  <a:lnTo>
                    <a:pt x="284187" y="423405"/>
                  </a:lnTo>
                  <a:lnTo>
                    <a:pt x="314909" y="396443"/>
                  </a:lnTo>
                  <a:lnTo>
                    <a:pt x="335051" y="352221"/>
                  </a:lnTo>
                  <a:lnTo>
                    <a:pt x="338137" y="334772"/>
                  </a:lnTo>
                  <a:lnTo>
                    <a:pt x="338137" y="132537"/>
                  </a:lnTo>
                  <a:close/>
                </a:path>
                <a:path w="403225" h="510539">
                  <a:moveTo>
                    <a:pt x="389775" y="132537"/>
                  </a:moveTo>
                  <a:lnTo>
                    <a:pt x="356146" y="132537"/>
                  </a:lnTo>
                  <a:lnTo>
                    <a:pt x="356146" y="339242"/>
                  </a:lnTo>
                  <a:lnTo>
                    <a:pt x="355663" y="355079"/>
                  </a:lnTo>
                  <a:lnTo>
                    <a:pt x="336245" y="396468"/>
                  </a:lnTo>
                  <a:lnTo>
                    <a:pt x="307873" y="429755"/>
                  </a:lnTo>
                  <a:lnTo>
                    <a:pt x="294157" y="440067"/>
                  </a:lnTo>
                  <a:lnTo>
                    <a:pt x="310794" y="468058"/>
                  </a:lnTo>
                  <a:lnTo>
                    <a:pt x="343128" y="445058"/>
                  </a:lnTo>
                  <a:lnTo>
                    <a:pt x="366153" y="412686"/>
                  </a:lnTo>
                  <a:lnTo>
                    <a:pt x="385838" y="363232"/>
                  </a:lnTo>
                  <a:lnTo>
                    <a:pt x="389775" y="339242"/>
                  </a:lnTo>
                  <a:lnTo>
                    <a:pt x="389775" y="132537"/>
                  </a:lnTo>
                  <a:close/>
                </a:path>
                <a:path w="403225" h="510539">
                  <a:moveTo>
                    <a:pt x="403059" y="116319"/>
                  </a:moveTo>
                  <a:lnTo>
                    <a:pt x="392049" y="100012"/>
                  </a:lnTo>
                  <a:lnTo>
                    <a:pt x="375373" y="75311"/>
                  </a:lnTo>
                  <a:lnTo>
                    <a:pt x="234734" y="75311"/>
                  </a:lnTo>
                  <a:lnTo>
                    <a:pt x="222199" y="77876"/>
                  </a:lnTo>
                  <a:lnTo>
                    <a:pt x="214414" y="83832"/>
                  </a:lnTo>
                  <a:lnTo>
                    <a:pt x="206641" y="89369"/>
                  </a:lnTo>
                  <a:lnTo>
                    <a:pt x="201879" y="100012"/>
                  </a:lnTo>
                  <a:lnTo>
                    <a:pt x="195922" y="89001"/>
                  </a:lnTo>
                  <a:lnTo>
                    <a:pt x="188188" y="82308"/>
                  </a:lnTo>
                  <a:lnTo>
                    <a:pt x="180073" y="76060"/>
                  </a:lnTo>
                  <a:lnTo>
                    <a:pt x="166420" y="75311"/>
                  </a:lnTo>
                  <a:lnTo>
                    <a:pt x="27978" y="75311"/>
                  </a:lnTo>
                  <a:lnTo>
                    <a:pt x="0" y="117805"/>
                  </a:lnTo>
                  <a:lnTo>
                    <a:pt x="128358" y="117805"/>
                  </a:lnTo>
                  <a:lnTo>
                    <a:pt x="138366" y="118465"/>
                  </a:lnTo>
                  <a:lnTo>
                    <a:pt x="148678" y="125171"/>
                  </a:lnTo>
                  <a:lnTo>
                    <a:pt x="158648" y="131787"/>
                  </a:lnTo>
                  <a:lnTo>
                    <a:pt x="161251" y="136626"/>
                  </a:lnTo>
                  <a:lnTo>
                    <a:pt x="162369" y="138493"/>
                  </a:lnTo>
                  <a:lnTo>
                    <a:pt x="163817" y="140271"/>
                  </a:lnTo>
                  <a:lnTo>
                    <a:pt x="162737" y="139534"/>
                  </a:lnTo>
                  <a:lnTo>
                    <a:pt x="164223" y="141719"/>
                  </a:lnTo>
                  <a:lnTo>
                    <a:pt x="165608" y="143992"/>
                  </a:lnTo>
                  <a:lnTo>
                    <a:pt x="168249" y="145034"/>
                  </a:lnTo>
                  <a:lnTo>
                    <a:pt x="233946" y="145034"/>
                  </a:lnTo>
                  <a:lnTo>
                    <a:pt x="233578" y="145478"/>
                  </a:lnTo>
                  <a:lnTo>
                    <a:pt x="235445" y="144703"/>
                  </a:lnTo>
                  <a:lnTo>
                    <a:pt x="237261" y="143992"/>
                  </a:lnTo>
                  <a:lnTo>
                    <a:pt x="238379" y="142506"/>
                  </a:lnTo>
                  <a:lnTo>
                    <a:pt x="239826" y="140639"/>
                  </a:lnTo>
                  <a:lnTo>
                    <a:pt x="240144" y="140271"/>
                  </a:lnTo>
                  <a:lnTo>
                    <a:pt x="241388" y="138823"/>
                  </a:lnTo>
                  <a:lnTo>
                    <a:pt x="242430" y="135509"/>
                  </a:lnTo>
                  <a:lnTo>
                    <a:pt x="247611" y="128447"/>
                  </a:lnTo>
                  <a:lnTo>
                    <a:pt x="254635" y="124460"/>
                  </a:lnTo>
                  <a:lnTo>
                    <a:pt x="267919" y="116687"/>
                  </a:lnTo>
                  <a:lnTo>
                    <a:pt x="276771" y="116319"/>
                  </a:lnTo>
                  <a:lnTo>
                    <a:pt x="403059" y="11631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pic>
          <p:nvPicPr>
            <p:cNvPr id="100" name="object 38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860215" y="2882148"/>
              <a:ext cx="187549" cy="112547"/>
            </a:xfrm>
            <a:prstGeom prst="rect">
              <a:avLst/>
            </a:prstGeom>
          </p:spPr>
        </p:pic>
      </p:grpSp>
      <p:sp>
        <p:nvSpPr>
          <p:cNvPr id="3" name="object 4"/>
          <p:cNvSpPr txBox="1"/>
          <p:nvPr/>
        </p:nvSpPr>
        <p:spPr>
          <a:xfrm>
            <a:off x="0" y="4689475"/>
            <a:ext cx="9132570" cy="440055"/>
          </a:xfrm>
          <a:prstGeom prst="rect">
            <a:avLst/>
          </a:prstGeom>
        </p:spPr>
        <p:txBody>
          <a:bodyPr vert="horz" wrap="square" lIns="0" tIns="9525" rIns="0" bIns="0" rtlCol="0" anchor="b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algn="l">
              <a:lnSpc>
                <a:spcPct val="100000"/>
              </a:lnSpc>
              <a:spcBef>
                <a:spcPts val="100"/>
              </a:spcBef>
            </a:pPr>
            <a:r>
              <a:rPr lang="en-US" altLang="zh-CN" sz="1400">
                <a:solidFill>
                  <a:schemeClr val="bg1"/>
                </a:solidFill>
                <a:latin typeface="+mn-lt"/>
                <a:cs typeface="+mn-lt"/>
                <a:sym typeface="+mn-ea"/>
              </a:rPr>
              <a:t>Zijian Zhao, Sen Li*, "The Impacts of Data Privacy Regulations on Food-Delivery Platforms", Transportation Research Part C: Emerging Technologies (TR_C), 2025</a:t>
            </a:r>
            <a:endParaRPr lang="en-US" altLang="zh-CN" sz="1400" dirty="0">
              <a:solidFill>
                <a:schemeClr val="bg1"/>
              </a:solidFill>
              <a:latin typeface="+mn-lt"/>
              <a:cs typeface="+mn-lt"/>
              <a:sym typeface="+mn-ea"/>
            </a:endParaRPr>
          </a:p>
        </p:txBody>
      </p:sp>
    </p:spTree>
  </p:cSld>
  <p:clrMapOvr>
    <a:masterClrMapping/>
  </p:clrMapOvr>
  <p:transition spd="slow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/>
          <p:cNvSpPr/>
          <p:nvPr/>
        </p:nvSpPr>
        <p:spPr>
          <a:xfrm>
            <a:off x="0" y="0"/>
            <a:ext cx="9144000" cy="5154760"/>
          </a:xfrm>
          <a:custGeom>
            <a:avLst/>
            <a:gdLst/>
            <a:ahLst/>
            <a:cxnLst/>
            <a:rect l="l" t="t" r="r" b="b"/>
            <a:pathLst>
              <a:path w="10692130" h="7560309">
                <a:moveTo>
                  <a:pt x="10692003" y="0"/>
                </a:moveTo>
                <a:lnTo>
                  <a:pt x="0" y="0"/>
                </a:lnTo>
                <a:lnTo>
                  <a:pt x="0" y="7559890"/>
                </a:lnTo>
                <a:lnTo>
                  <a:pt x="10692003" y="7559890"/>
                </a:lnTo>
                <a:lnTo>
                  <a:pt x="10692003" y="0"/>
                </a:lnTo>
                <a:close/>
              </a:path>
            </a:pathLst>
          </a:custGeom>
          <a:solidFill>
            <a:srgbClr val="003974"/>
          </a:solid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62" name="object 4"/>
          <p:cNvSpPr txBox="1"/>
          <p:nvPr/>
        </p:nvSpPr>
        <p:spPr>
          <a:xfrm>
            <a:off x="0" y="1874520"/>
            <a:ext cx="9121775" cy="932815"/>
          </a:xfrm>
          <a:prstGeom prst="rect">
            <a:avLst/>
          </a:prstGeom>
        </p:spPr>
        <p:txBody>
          <a:bodyPr vert="horz" wrap="square" lIns="0" tIns="9525" rIns="0" bIns="0" rtlCol="0" anchor="b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 I: Background of Algorithm Discrimination in Food-Delivery Markets</a:t>
            </a:r>
            <a:endParaRPr lang="en-US" sz="3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5" name="object 3"/>
          <p:cNvSpPr/>
          <p:nvPr/>
        </p:nvSpPr>
        <p:spPr>
          <a:xfrm>
            <a:off x="481546" y="153095"/>
            <a:ext cx="89059" cy="108109"/>
          </a:xfrm>
          <a:custGeom>
            <a:avLst/>
            <a:gdLst/>
            <a:ahLst/>
            <a:cxnLst/>
            <a:rect l="l" t="t" r="r" b="b"/>
            <a:pathLst>
              <a:path w="118745" h="144144">
                <a:moveTo>
                  <a:pt x="86131" y="0"/>
                </a:moveTo>
                <a:lnTo>
                  <a:pt x="0" y="0"/>
                </a:lnTo>
                <a:lnTo>
                  <a:pt x="0" y="16510"/>
                </a:lnTo>
                <a:lnTo>
                  <a:pt x="34112" y="16510"/>
                </a:lnTo>
                <a:lnTo>
                  <a:pt x="34112" y="143510"/>
                </a:lnTo>
                <a:lnTo>
                  <a:pt x="52031" y="143510"/>
                </a:lnTo>
                <a:lnTo>
                  <a:pt x="52031" y="16510"/>
                </a:lnTo>
                <a:lnTo>
                  <a:pt x="86131" y="16510"/>
                </a:lnTo>
                <a:lnTo>
                  <a:pt x="86131" y="0"/>
                </a:lnTo>
                <a:close/>
              </a:path>
              <a:path w="118745" h="144144">
                <a:moveTo>
                  <a:pt x="118529" y="74269"/>
                </a:moveTo>
                <a:lnTo>
                  <a:pt x="100622" y="74269"/>
                </a:lnTo>
                <a:lnTo>
                  <a:pt x="100622" y="144119"/>
                </a:lnTo>
                <a:lnTo>
                  <a:pt x="118529" y="144119"/>
                </a:lnTo>
                <a:lnTo>
                  <a:pt x="118529" y="7426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50"/>
          </a:p>
        </p:txBody>
      </p:sp>
      <p:grpSp>
        <p:nvGrpSpPr>
          <p:cNvPr id="66" name="object 4"/>
          <p:cNvGrpSpPr/>
          <p:nvPr/>
        </p:nvGrpSpPr>
        <p:grpSpPr>
          <a:xfrm>
            <a:off x="557013" y="152599"/>
            <a:ext cx="157163" cy="108585"/>
            <a:chOff x="3343644" y="2906025"/>
            <a:chExt cx="209550" cy="144780"/>
          </a:xfrm>
        </p:grpSpPr>
        <p:sp>
          <p:nvSpPr>
            <p:cNvPr id="67" name="object 5"/>
            <p:cNvSpPr/>
            <p:nvPr/>
          </p:nvSpPr>
          <p:spPr>
            <a:xfrm>
              <a:off x="3343643" y="2906026"/>
              <a:ext cx="104775" cy="144780"/>
            </a:xfrm>
            <a:custGeom>
              <a:avLst/>
              <a:gdLst/>
              <a:ahLst/>
              <a:cxnLst/>
              <a:rect l="l" t="t" r="r" b="b"/>
              <a:pathLst>
                <a:path w="104775" h="144780">
                  <a:moveTo>
                    <a:pt x="104228" y="0"/>
                  </a:moveTo>
                  <a:lnTo>
                    <a:pt x="86309" y="0"/>
                  </a:lnTo>
                  <a:lnTo>
                    <a:pt x="86309" y="58420"/>
                  </a:lnTo>
                  <a:lnTo>
                    <a:pt x="17907" y="58420"/>
                  </a:lnTo>
                  <a:lnTo>
                    <a:pt x="17907" y="0"/>
                  </a:lnTo>
                  <a:lnTo>
                    <a:pt x="0" y="0"/>
                  </a:lnTo>
                  <a:lnTo>
                    <a:pt x="0" y="58420"/>
                  </a:lnTo>
                  <a:lnTo>
                    <a:pt x="0" y="74930"/>
                  </a:lnTo>
                  <a:lnTo>
                    <a:pt x="86309" y="74930"/>
                  </a:lnTo>
                  <a:lnTo>
                    <a:pt x="86309" y="144780"/>
                  </a:lnTo>
                  <a:lnTo>
                    <a:pt x="104228" y="144780"/>
                  </a:lnTo>
                  <a:lnTo>
                    <a:pt x="104228" y="74930"/>
                  </a:lnTo>
                  <a:lnTo>
                    <a:pt x="104228" y="58420"/>
                  </a:lnTo>
                  <a:lnTo>
                    <a:pt x="10422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pic>
          <p:nvPicPr>
            <p:cNvPr id="68" name="object 6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3475699" y="2906514"/>
              <a:ext cx="77165" cy="143675"/>
            </a:xfrm>
            <a:prstGeom prst="rect">
              <a:avLst/>
            </a:prstGeom>
          </p:spPr>
        </p:pic>
      </p:grpSp>
      <p:sp>
        <p:nvSpPr>
          <p:cNvPr id="69" name="object 7"/>
          <p:cNvSpPr/>
          <p:nvPr/>
        </p:nvSpPr>
        <p:spPr>
          <a:xfrm>
            <a:off x="773520" y="208796"/>
            <a:ext cx="13811" cy="52388"/>
          </a:xfrm>
          <a:custGeom>
            <a:avLst/>
            <a:gdLst/>
            <a:ahLst/>
            <a:cxnLst/>
            <a:rect l="l" t="t" r="r" b="b"/>
            <a:pathLst>
              <a:path w="18414" h="69850">
                <a:moveTo>
                  <a:pt x="0" y="69849"/>
                </a:moveTo>
                <a:lnTo>
                  <a:pt x="17919" y="69849"/>
                </a:lnTo>
                <a:lnTo>
                  <a:pt x="17919" y="0"/>
                </a:lnTo>
                <a:lnTo>
                  <a:pt x="0" y="0"/>
                </a:lnTo>
                <a:lnTo>
                  <a:pt x="0" y="6984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70" name="object 8"/>
          <p:cNvSpPr/>
          <p:nvPr/>
        </p:nvSpPr>
        <p:spPr>
          <a:xfrm>
            <a:off x="773516" y="147818"/>
            <a:ext cx="431006" cy="117634"/>
          </a:xfrm>
          <a:custGeom>
            <a:avLst/>
            <a:gdLst/>
            <a:ahLst/>
            <a:cxnLst/>
            <a:rect l="l" t="t" r="r" b="b"/>
            <a:pathLst>
              <a:path w="574675" h="156844">
                <a:moveTo>
                  <a:pt x="104216" y="6375"/>
                </a:moveTo>
                <a:lnTo>
                  <a:pt x="86321" y="6375"/>
                </a:lnTo>
                <a:lnTo>
                  <a:pt x="86321" y="64795"/>
                </a:lnTo>
                <a:lnTo>
                  <a:pt x="17919" y="64795"/>
                </a:lnTo>
                <a:lnTo>
                  <a:pt x="17919" y="6375"/>
                </a:lnTo>
                <a:lnTo>
                  <a:pt x="0" y="6375"/>
                </a:lnTo>
                <a:lnTo>
                  <a:pt x="0" y="64795"/>
                </a:lnTo>
                <a:lnTo>
                  <a:pt x="0" y="81305"/>
                </a:lnTo>
                <a:lnTo>
                  <a:pt x="86321" y="81305"/>
                </a:lnTo>
                <a:lnTo>
                  <a:pt x="86321" y="151155"/>
                </a:lnTo>
                <a:lnTo>
                  <a:pt x="104216" y="151155"/>
                </a:lnTo>
                <a:lnTo>
                  <a:pt x="104216" y="81305"/>
                </a:lnTo>
                <a:lnTo>
                  <a:pt x="104216" y="64795"/>
                </a:lnTo>
                <a:lnTo>
                  <a:pt x="104216" y="6375"/>
                </a:lnTo>
                <a:close/>
              </a:path>
              <a:path w="574675" h="156844">
                <a:moveTo>
                  <a:pt x="272491" y="78701"/>
                </a:moveTo>
                <a:lnTo>
                  <a:pt x="266509" y="49644"/>
                </a:lnTo>
                <a:lnTo>
                  <a:pt x="254571" y="32118"/>
                </a:lnTo>
                <a:lnTo>
                  <a:pt x="254571" y="78701"/>
                </a:lnTo>
                <a:lnTo>
                  <a:pt x="249974" y="101612"/>
                </a:lnTo>
                <a:lnTo>
                  <a:pt x="237540" y="120053"/>
                </a:lnTo>
                <a:lnTo>
                  <a:pt x="219278" y="132346"/>
                </a:lnTo>
                <a:lnTo>
                  <a:pt x="197218" y="136817"/>
                </a:lnTo>
                <a:lnTo>
                  <a:pt x="175145" y="132346"/>
                </a:lnTo>
                <a:lnTo>
                  <a:pt x="156883" y="120053"/>
                </a:lnTo>
                <a:lnTo>
                  <a:pt x="144449" y="101612"/>
                </a:lnTo>
                <a:lnTo>
                  <a:pt x="139865" y="78701"/>
                </a:lnTo>
                <a:lnTo>
                  <a:pt x="144081" y="56273"/>
                </a:lnTo>
                <a:lnTo>
                  <a:pt x="155892" y="37782"/>
                </a:lnTo>
                <a:lnTo>
                  <a:pt x="174028" y="25222"/>
                </a:lnTo>
                <a:lnTo>
                  <a:pt x="197218" y="20586"/>
                </a:lnTo>
                <a:lnTo>
                  <a:pt x="220408" y="25222"/>
                </a:lnTo>
                <a:lnTo>
                  <a:pt x="238544" y="37782"/>
                </a:lnTo>
                <a:lnTo>
                  <a:pt x="250355" y="56273"/>
                </a:lnTo>
                <a:lnTo>
                  <a:pt x="254571" y="78701"/>
                </a:lnTo>
                <a:lnTo>
                  <a:pt x="254571" y="32118"/>
                </a:lnTo>
                <a:lnTo>
                  <a:pt x="250291" y="25831"/>
                </a:lnTo>
                <a:lnTo>
                  <a:pt x="242481" y="20586"/>
                </a:lnTo>
                <a:lnTo>
                  <a:pt x="226339" y="9728"/>
                </a:lnTo>
                <a:lnTo>
                  <a:pt x="197218" y="3822"/>
                </a:lnTo>
                <a:lnTo>
                  <a:pt x="168084" y="9728"/>
                </a:lnTo>
                <a:lnTo>
                  <a:pt x="144145" y="25831"/>
                </a:lnTo>
                <a:lnTo>
                  <a:pt x="127927" y="49644"/>
                </a:lnTo>
                <a:lnTo>
                  <a:pt x="121958" y="78701"/>
                </a:lnTo>
                <a:lnTo>
                  <a:pt x="127876" y="108407"/>
                </a:lnTo>
                <a:lnTo>
                  <a:pt x="144005" y="132156"/>
                </a:lnTo>
                <a:lnTo>
                  <a:pt x="167932" y="147891"/>
                </a:lnTo>
                <a:lnTo>
                  <a:pt x="197218" y="153593"/>
                </a:lnTo>
                <a:lnTo>
                  <a:pt x="226504" y="147891"/>
                </a:lnTo>
                <a:lnTo>
                  <a:pt x="243344" y="136817"/>
                </a:lnTo>
                <a:lnTo>
                  <a:pt x="250431" y="132156"/>
                </a:lnTo>
                <a:lnTo>
                  <a:pt x="266573" y="108407"/>
                </a:lnTo>
                <a:lnTo>
                  <a:pt x="272491" y="78701"/>
                </a:lnTo>
                <a:close/>
              </a:path>
              <a:path w="574675" h="156844">
                <a:moveTo>
                  <a:pt x="415772" y="6858"/>
                </a:moveTo>
                <a:lnTo>
                  <a:pt x="397865" y="6858"/>
                </a:lnTo>
                <a:lnTo>
                  <a:pt x="397865" y="112991"/>
                </a:lnTo>
                <a:lnTo>
                  <a:pt x="290017" y="0"/>
                </a:lnTo>
                <a:lnTo>
                  <a:pt x="290017" y="150545"/>
                </a:lnTo>
                <a:lnTo>
                  <a:pt x="307936" y="150545"/>
                </a:lnTo>
                <a:lnTo>
                  <a:pt x="307936" y="43459"/>
                </a:lnTo>
                <a:lnTo>
                  <a:pt x="415772" y="156451"/>
                </a:lnTo>
                <a:lnTo>
                  <a:pt x="415772" y="6858"/>
                </a:lnTo>
                <a:close/>
              </a:path>
              <a:path w="574675" h="156844">
                <a:moveTo>
                  <a:pt x="574128" y="78143"/>
                </a:moveTo>
                <a:lnTo>
                  <a:pt x="517131" y="78143"/>
                </a:lnTo>
                <a:lnTo>
                  <a:pt x="517131" y="94526"/>
                </a:lnTo>
                <a:lnTo>
                  <a:pt x="554291" y="94526"/>
                </a:lnTo>
                <a:lnTo>
                  <a:pt x="549744" y="111074"/>
                </a:lnTo>
                <a:lnTo>
                  <a:pt x="538835" y="124650"/>
                </a:lnTo>
                <a:lnTo>
                  <a:pt x="523887" y="133832"/>
                </a:lnTo>
                <a:lnTo>
                  <a:pt x="507225" y="137210"/>
                </a:lnTo>
                <a:lnTo>
                  <a:pt x="485406" y="132270"/>
                </a:lnTo>
                <a:lnTo>
                  <a:pt x="467690" y="119151"/>
                </a:lnTo>
                <a:lnTo>
                  <a:pt x="455777" y="100393"/>
                </a:lnTo>
                <a:lnTo>
                  <a:pt x="451421" y="78511"/>
                </a:lnTo>
                <a:lnTo>
                  <a:pt x="455853" y="55816"/>
                </a:lnTo>
                <a:lnTo>
                  <a:pt x="468020" y="37287"/>
                </a:lnTo>
                <a:lnTo>
                  <a:pt x="486219" y="24790"/>
                </a:lnTo>
                <a:lnTo>
                  <a:pt x="508762" y="20218"/>
                </a:lnTo>
                <a:lnTo>
                  <a:pt x="521754" y="21894"/>
                </a:lnTo>
                <a:lnTo>
                  <a:pt x="534047" y="26644"/>
                </a:lnTo>
                <a:lnTo>
                  <a:pt x="544982" y="34036"/>
                </a:lnTo>
                <a:lnTo>
                  <a:pt x="553923" y="43649"/>
                </a:lnTo>
                <a:lnTo>
                  <a:pt x="566496" y="31648"/>
                </a:lnTo>
                <a:lnTo>
                  <a:pt x="554545" y="19812"/>
                </a:lnTo>
                <a:lnTo>
                  <a:pt x="540321" y="11087"/>
                </a:lnTo>
                <a:lnTo>
                  <a:pt x="524548" y="5676"/>
                </a:lnTo>
                <a:lnTo>
                  <a:pt x="507974" y="3822"/>
                </a:lnTo>
                <a:lnTo>
                  <a:pt x="478904" y="9766"/>
                </a:lnTo>
                <a:lnTo>
                  <a:pt x="455244" y="25946"/>
                </a:lnTo>
                <a:lnTo>
                  <a:pt x="439318" y="49885"/>
                </a:lnTo>
                <a:lnTo>
                  <a:pt x="433489" y="79095"/>
                </a:lnTo>
                <a:lnTo>
                  <a:pt x="439178" y="107530"/>
                </a:lnTo>
                <a:lnTo>
                  <a:pt x="454723" y="131279"/>
                </a:lnTo>
                <a:lnTo>
                  <a:pt x="477799" y="147548"/>
                </a:lnTo>
                <a:lnTo>
                  <a:pt x="506120" y="153593"/>
                </a:lnTo>
                <a:lnTo>
                  <a:pt x="533692" y="148234"/>
                </a:lnTo>
                <a:lnTo>
                  <a:pt x="555193" y="133515"/>
                </a:lnTo>
                <a:lnTo>
                  <a:pt x="569150" y="111391"/>
                </a:lnTo>
                <a:lnTo>
                  <a:pt x="574128" y="83858"/>
                </a:lnTo>
                <a:lnTo>
                  <a:pt x="574128" y="7814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71" name="object 9"/>
          <p:cNvSpPr/>
          <p:nvPr/>
        </p:nvSpPr>
        <p:spPr>
          <a:xfrm>
            <a:off x="1261538" y="147818"/>
            <a:ext cx="419100" cy="117634"/>
          </a:xfrm>
          <a:custGeom>
            <a:avLst/>
            <a:gdLst/>
            <a:ahLst/>
            <a:cxnLst/>
            <a:rect l="l" t="t" r="r" b="b"/>
            <a:pathLst>
              <a:path w="558800" h="156844">
                <a:moveTo>
                  <a:pt x="103466" y="150545"/>
                </a:moveTo>
                <a:lnTo>
                  <a:pt x="37731" y="71462"/>
                </a:lnTo>
                <a:lnTo>
                  <a:pt x="102323" y="6870"/>
                </a:lnTo>
                <a:lnTo>
                  <a:pt x="78879" y="6870"/>
                </a:lnTo>
                <a:lnTo>
                  <a:pt x="17932" y="69176"/>
                </a:lnTo>
                <a:lnTo>
                  <a:pt x="17932" y="6870"/>
                </a:lnTo>
                <a:lnTo>
                  <a:pt x="0" y="6870"/>
                </a:lnTo>
                <a:lnTo>
                  <a:pt x="0" y="150545"/>
                </a:lnTo>
                <a:lnTo>
                  <a:pt x="17932" y="150545"/>
                </a:lnTo>
                <a:lnTo>
                  <a:pt x="17932" y="90525"/>
                </a:lnTo>
                <a:lnTo>
                  <a:pt x="25158" y="83667"/>
                </a:lnTo>
                <a:lnTo>
                  <a:pt x="79286" y="150545"/>
                </a:lnTo>
                <a:lnTo>
                  <a:pt x="103466" y="150545"/>
                </a:lnTo>
                <a:close/>
              </a:path>
              <a:path w="558800" h="156844">
                <a:moveTo>
                  <a:pt x="256654" y="78701"/>
                </a:moveTo>
                <a:lnTo>
                  <a:pt x="250685" y="49644"/>
                </a:lnTo>
                <a:lnTo>
                  <a:pt x="238798" y="32194"/>
                </a:lnTo>
                <a:lnTo>
                  <a:pt x="238798" y="78701"/>
                </a:lnTo>
                <a:lnTo>
                  <a:pt x="234200" y="101612"/>
                </a:lnTo>
                <a:lnTo>
                  <a:pt x="221754" y="120053"/>
                </a:lnTo>
                <a:lnTo>
                  <a:pt x="203479" y="132346"/>
                </a:lnTo>
                <a:lnTo>
                  <a:pt x="181419" y="136817"/>
                </a:lnTo>
                <a:lnTo>
                  <a:pt x="159346" y="132346"/>
                </a:lnTo>
                <a:lnTo>
                  <a:pt x="141084" y="120053"/>
                </a:lnTo>
                <a:lnTo>
                  <a:pt x="128651" y="101612"/>
                </a:lnTo>
                <a:lnTo>
                  <a:pt x="124053" y="78701"/>
                </a:lnTo>
                <a:lnTo>
                  <a:pt x="128282" y="56273"/>
                </a:lnTo>
                <a:lnTo>
                  <a:pt x="140093" y="37782"/>
                </a:lnTo>
                <a:lnTo>
                  <a:pt x="158242" y="25222"/>
                </a:lnTo>
                <a:lnTo>
                  <a:pt x="181419" y="20586"/>
                </a:lnTo>
                <a:lnTo>
                  <a:pt x="204609" y="25222"/>
                </a:lnTo>
                <a:lnTo>
                  <a:pt x="222745" y="37782"/>
                </a:lnTo>
                <a:lnTo>
                  <a:pt x="234569" y="56273"/>
                </a:lnTo>
                <a:lnTo>
                  <a:pt x="238798" y="78701"/>
                </a:lnTo>
                <a:lnTo>
                  <a:pt x="238798" y="32194"/>
                </a:lnTo>
                <a:lnTo>
                  <a:pt x="234467" y="25831"/>
                </a:lnTo>
                <a:lnTo>
                  <a:pt x="226669" y="20586"/>
                </a:lnTo>
                <a:lnTo>
                  <a:pt x="210540" y="9728"/>
                </a:lnTo>
                <a:lnTo>
                  <a:pt x="181419" y="3822"/>
                </a:lnTo>
                <a:lnTo>
                  <a:pt x="152298" y="9728"/>
                </a:lnTo>
                <a:lnTo>
                  <a:pt x="128358" y="25831"/>
                </a:lnTo>
                <a:lnTo>
                  <a:pt x="112115" y="49644"/>
                </a:lnTo>
                <a:lnTo>
                  <a:pt x="106146" y="78701"/>
                </a:lnTo>
                <a:lnTo>
                  <a:pt x="112064" y="108407"/>
                </a:lnTo>
                <a:lnTo>
                  <a:pt x="128219" y="132156"/>
                </a:lnTo>
                <a:lnTo>
                  <a:pt x="152146" y="147891"/>
                </a:lnTo>
                <a:lnTo>
                  <a:pt x="181419" y="153593"/>
                </a:lnTo>
                <a:lnTo>
                  <a:pt x="210693" y="147891"/>
                </a:lnTo>
                <a:lnTo>
                  <a:pt x="227533" y="136817"/>
                </a:lnTo>
                <a:lnTo>
                  <a:pt x="234607" y="132156"/>
                </a:lnTo>
                <a:lnTo>
                  <a:pt x="250736" y="108407"/>
                </a:lnTo>
                <a:lnTo>
                  <a:pt x="256654" y="78701"/>
                </a:lnTo>
                <a:close/>
              </a:path>
              <a:path w="558800" h="156844">
                <a:moveTo>
                  <a:pt x="399973" y="6858"/>
                </a:moveTo>
                <a:lnTo>
                  <a:pt x="382041" y="6858"/>
                </a:lnTo>
                <a:lnTo>
                  <a:pt x="382041" y="112991"/>
                </a:lnTo>
                <a:lnTo>
                  <a:pt x="274218" y="0"/>
                </a:lnTo>
                <a:lnTo>
                  <a:pt x="274218" y="150545"/>
                </a:lnTo>
                <a:lnTo>
                  <a:pt x="292112" y="150545"/>
                </a:lnTo>
                <a:lnTo>
                  <a:pt x="292112" y="43459"/>
                </a:lnTo>
                <a:lnTo>
                  <a:pt x="399973" y="156451"/>
                </a:lnTo>
                <a:lnTo>
                  <a:pt x="399973" y="6858"/>
                </a:lnTo>
                <a:close/>
              </a:path>
              <a:path w="558800" h="156844">
                <a:moveTo>
                  <a:pt x="558330" y="78143"/>
                </a:moveTo>
                <a:lnTo>
                  <a:pt x="501332" y="78143"/>
                </a:lnTo>
                <a:lnTo>
                  <a:pt x="501332" y="94526"/>
                </a:lnTo>
                <a:lnTo>
                  <a:pt x="538492" y="94526"/>
                </a:lnTo>
                <a:lnTo>
                  <a:pt x="533946" y="111074"/>
                </a:lnTo>
                <a:lnTo>
                  <a:pt x="523024" y="124650"/>
                </a:lnTo>
                <a:lnTo>
                  <a:pt x="508076" y="133832"/>
                </a:lnTo>
                <a:lnTo>
                  <a:pt x="491426" y="137210"/>
                </a:lnTo>
                <a:lnTo>
                  <a:pt x="469620" y="132270"/>
                </a:lnTo>
                <a:lnTo>
                  <a:pt x="451891" y="119151"/>
                </a:lnTo>
                <a:lnTo>
                  <a:pt x="439978" y="100393"/>
                </a:lnTo>
                <a:lnTo>
                  <a:pt x="435622" y="78511"/>
                </a:lnTo>
                <a:lnTo>
                  <a:pt x="440055" y="55816"/>
                </a:lnTo>
                <a:lnTo>
                  <a:pt x="452221" y="37287"/>
                </a:lnTo>
                <a:lnTo>
                  <a:pt x="470420" y="24790"/>
                </a:lnTo>
                <a:lnTo>
                  <a:pt x="492950" y="20218"/>
                </a:lnTo>
                <a:lnTo>
                  <a:pt x="505955" y="21894"/>
                </a:lnTo>
                <a:lnTo>
                  <a:pt x="518248" y="26644"/>
                </a:lnTo>
                <a:lnTo>
                  <a:pt x="529183" y="34036"/>
                </a:lnTo>
                <a:lnTo>
                  <a:pt x="538124" y="43649"/>
                </a:lnTo>
                <a:lnTo>
                  <a:pt x="550697" y="31648"/>
                </a:lnTo>
                <a:lnTo>
                  <a:pt x="538746" y="19812"/>
                </a:lnTo>
                <a:lnTo>
                  <a:pt x="524522" y="11087"/>
                </a:lnTo>
                <a:lnTo>
                  <a:pt x="508749" y="5676"/>
                </a:lnTo>
                <a:lnTo>
                  <a:pt x="492175" y="3822"/>
                </a:lnTo>
                <a:lnTo>
                  <a:pt x="463092" y="9766"/>
                </a:lnTo>
                <a:lnTo>
                  <a:pt x="439432" y="25946"/>
                </a:lnTo>
                <a:lnTo>
                  <a:pt x="423519" y="49885"/>
                </a:lnTo>
                <a:lnTo>
                  <a:pt x="417690" y="79095"/>
                </a:lnTo>
                <a:lnTo>
                  <a:pt x="423379" y="107530"/>
                </a:lnTo>
                <a:lnTo>
                  <a:pt x="438912" y="131279"/>
                </a:lnTo>
                <a:lnTo>
                  <a:pt x="461987" y="147548"/>
                </a:lnTo>
                <a:lnTo>
                  <a:pt x="490321" y="153593"/>
                </a:lnTo>
                <a:lnTo>
                  <a:pt x="517893" y="148234"/>
                </a:lnTo>
                <a:lnTo>
                  <a:pt x="539394" y="133515"/>
                </a:lnTo>
                <a:lnTo>
                  <a:pt x="553351" y="111391"/>
                </a:lnTo>
                <a:lnTo>
                  <a:pt x="558330" y="83858"/>
                </a:lnTo>
                <a:lnTo>
                  <a:pt x="558330" y="7814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50"/>
          </a:p>
        </p:txBody>
      </p:sp>
      <p:grpSp>
        <p:nvGrpSpPr>
          <p:cNvPr id="72" name="object 10"/>
          <p:cNvGrpSpPr/>
          <p:nvPr/>
        </p:nvGrpSpPr>
        <p:grpSpPr>
          <a:xfrm>
            <a:off x="489693" y="319267"/>
            <a:ext cx="747236" cy="119063"/>
            <a:chOff x="3253884" y="3128249"/>
            <a:chExt cx="996315" cy="158750"/>
          </a:xfrm>
        </p:grpSpPr>
        <p:pic>
          <p:nvPicPr>
            <p:cNvPr id="73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53884" y="3135114"/>
              <a:ext cx="105194" cy="146723"/>
            </a:xfrm>
            <a:prstGeom prst="rect">
              <a:avLst/>
            </a:prstGeom>
          </p:spPr>
        </p:pic>
        <p:pic>
          <p:nvPicPr>
            <p:cNvPr id="74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384039" y="3128249"/>
              <a:ext cx="125755" cy="156451"/>
            </a:xfrm>
            <a:prstGeom prst="rect">
              <a:avLst/>
            </a:prstGeom>
          </p:spPr>
        </p:pic>
        <p:pic>
          <p:nvPicPr>
            <p:cNvPr id="75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36657" y="3135109"/>
              <a:ext cx="247708" cy="151307"/>
            </a:xfrm>
            <a:prstGeom prst="rect">
              <a:avLst/>
            </a:prstGeom>
          </p:spPr>
        </p:pic>
        <p:pic>
          <p:nvPicPr>
            <p:cNvPr id="76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08387" y="3132067"/>
              <a:ext cx="188057" cy="149771"/>
            </a:xfrm>
            <a:prstGeom prst="rect">
              <a:avLst/>
            </a:prstGeom>
          </p:spPr>
        </p:pic>
        <p:pic>
          <p:nvPicPr>
            <p:cNvPr id="77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017416" y="3135109"/>
              <a:ext cx="232263" cy="143681"/>
            </a:xfrm>
            <a:prstGeom prst="rect">
              <a:avLst/>
            </a:prstGeom>
          </p:spPr>
        </p:pic>
      </p:grpSp>
      <p:grpSp>
        <p:nvGrpSpPr>
          <p:cNvPr id="78" name="object 16"/>
          <p:cNvGrpSpPr/>
          <p:nvPr/>
        </p:nvGrpSpPr>
        <p:grpSpPr>
          <a:xfrm>
            <a:off x="1282412" y="322127"/>
            <a:ext cx="179546" cy="112395"/>
            <a:chOff x="4310842" y="3132063"/>
            <a:chExt cx="239395" cy="149860"/>
          </a:xfrm>
        </p:grpSpPr>
        <p:pic>
          <p:nvPicPr>
            <p:cNvPr id="79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310842" y="3132063"/>
              <a:ext cx="150545" cy="149771"/>
            </a:xfrm>
            <a:prstGeom prst="rect">
              <a:avLst/>
            </a:prstGeom>
          </p:spPr>
        </p:pic>
        <p:pic>
          <p:nvPicPr>
            <p:cNvPr id="80" name="object 1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480439" y="3135108"/>
              <a:ext cx="69570" cy="143687"/>
            </a:xfrm>
            <a:prstGeom prst="rect">
              <a:avLst/>
            </a:prstGeom>
          </p:spPr>
        </p:pic>
      </p:grpSp>
      <p:grpSp>
        <p:nvGrpSpPr>
          <p:cNvPr id="81" name="object 19"/>
          <p:cNvGrpSpPr/>
          <p:nvPr/>
        </p:nvGrpSpPr>
        <p:grpSpPr>
          <a:xfrm>
            <a:off x="1515927" y="319267"/>
            <a:ext cx="557689" cy="117634"/>
            <a:chOff x="4622196" y="3128249"/>
            <a:chExt cx="743585" cy="156845"/>
          </a:xfrm>
        </p:grpSpPr>
        <p:pic>
          <p:nvPicPr>
            <p:cNvPr id="82" name="object 2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622196" y="3132061"/>
              <a:ext cx="216470" cy="149783"/>
            </a:xfrm>
            <a:prstGeom prst="rect">
              <a:avLst/>
            </a:prstGeom>
          </p:spPr>
        </p:pic>
        <p:sp>
          <p:nvSpPr>
            <p:cNvPr id="83" name="object 21"/>
            <p:cNvSpPr/>
            <p:nvPr/>
          </p:nvSpPr>
          <p:spPr>
            <a:xfrm>
              <a:off x="4861369" y="3135109"/>
              <a:ext cx="18415" cy="144145"/>
            </a:xfrm>
            <a:custGeom>
              <a:avLst/>
              <a:gdLst/>
              <a:ahLst/>
              <a:cxnLst/>
              <a:rect l="l" t="t" r="r" b="b"/>
              <a:pathLst>
                <a:path w="18414" h="144145">
                  <a:moveTo>
                    <a:pt x="17894" y="0"/>
                  </a:moveTo>
                  <a:lnTo>
                    <a:pt x="0" y="0"/>
                  </a:lnTo>
                  <a:lnTo>
                    <a:pt x="0" y="143675"/>
                  </a:lnTo>
                  <a:lnTo>
                    <a:pt x="17894" y="143675"/>
                  </a:lnTo>
                  <a:lnTo>
                    <a:pt x="1789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pic>
          <p:nvPicPr>
            <p:cNvPr id="84" name="object 2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908021" y="3135114"/>
              <a:ext cx="77165" cy="143675"/>
            </a:xfrm>
            <a:prstGeom prst="rect">
              <a:avLst/>
            </a:prstGeom>
          </p:spPr>
        </p:pic>
        <p:pic>
          <p:nvPicPr>
            <p:cNvPr id="85" name="object 2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007512" y="3128249"/>
              <a:ext cx="125755" cy="156451"/>
            </a:xfrm>
            <a:prstGeom prst="rect">
              <a:avLst/>
            </a:prstGeom>
          </p:spPr>
        </p:pic>
        <p:pic>
          <p:nvPicPr>
            <p:cNvPr id="86" name="object 2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152697" y="3132061"/>
              <a:ext cx="112585" cy="149783"/>
            </a:xfrm>
            <a:prstGeom prst="rect">
              <a:avLst/>
            </a:prstGeom>
          </p:spPr>
        </p:pic>
        <p:pic>
          <p:nvPicPr>
            <p:cNvPr id="87" name="object 2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288537" y="3135114"/>
              <a:ext cx="77203" cy="143675"/>
            </a:xfrm>
            <a:prstGeom prst="rect">
              <a:avLst/>
            </a:prstGeom>
          </p:spPr>
        </p:pic>
      </p:grpSp>
      <p:grpSp>
        <p:nvGrpSpPr>
          <p:cNvPr id="88" name="object 26"/>
          <p:cNvGrpSpPr/>
          <p:nvPr/>
        </p:nvGrpSpPr>
        <p:grpSpPr>
          <a:xfrm>
            <a:off x="480128" y="490718"/>
            <a:ext cx="308610" cy="117634"/>
            <a:chOff x="3241130" y="3356850"/>
            <a:chExt cx="411480" cy="156845"/>
          </a:xfrm>
        </p:grpSpPr>
        <p:pic>
          <p:nvPicPr>
            <p:cNvPr id="89" name="object 2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241130" y="3356850"/>
              <a:ext cx="275139" cy="156451"/>
            </a:xfrm>
            <a:prstGeom prst="rect">
              <a:avLst/>
            </a:prstGeom>
          </p:spPr>
        </p:pic>
        <p:pic>
          <p:nvPicPr>
            <p:cNvPr id="90" name="object 2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542188" y="3363733"/>
              <a:ext cx="110337" cy="143662"/>
            </a:xfrm>
            <a:prstGeom prst="rect">
              <a:avLst/>
            </a:prstGeom>
          </p:spPr>
        </p:pic>
      </p:grpSp>
      <p:grpSp>
        <p:nvGrpSpPr>
          <p:cNvPr id="91" name="object 29"/>
          <p:cNvGrpSpPr/>
          <p:nvPr/>
        </p:nvGrpSpPr>
        <p:grpSpPr>
          <a:xfrm>
            <a:off x="836250" y="493595"/>
            <a:ext cx="260985" cy="112395"/>
            <a:chOff x="3715960" y="3360686"/>
            <a:chExt cx="347980" cy="149860"/>
          </a:xfrm>
        </p:grpSpPr>
        <p:pic>
          <p:nvPicPr>
            <p:cNvPr id="92" name="object 30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715960" y="3360686"/>
              <a:ext cx="307929" cy="149758"/>
            </a:xfrm>
            <a:prstGeom prst="rect">
              <a:avLst/>
            </a:prstGeom>
          </p:spPr>
        </p:pic>
        <p:sp>
          <p:nvSpPr>
            <p:cNvPr id="93" name="object 31"/>
            <p:cNvSpPr/>
            <p:nvPr/>
          </p:nvSpPr>
          <p:spPr>
            <a:xfrm>
              <a:off x="4045621" y="3438137"/>
              <a:ext cx="18415" cy="69850"/>
            </a:xfrm>
            <a:custGeom>
              <a:avLst/>
              <a:gdLst/>
              <a:ahLst/>
              <a:cxnLst/>
              <a:rect l="l" t="t" r="r" b="b"/>
              <a:pathLst>
                <a:path w="18414" h="69850">
                  <a:moveTo>
                    <a:pt x="0" y="69849"/>
                  </a:moveTo>
                  <a:lnTo>
                    <a:pt x="17907" y="69849"/>
                  </a:lnTo>
                  <a:lnTo>
                    <a:pt x="17907" y="0"/>
                  </a:lnTo>
                  <a:lnTo>
                    <a:pt x="0" y="0"/>
                  </a:lnTo>
                  <a:lnTo>
                    <a:pt x="0" y="6984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</p:grpSp>
      <p:grpSp>
        <p:nvGrpSpPr>
          <p:cNvPr id="94" name="object 32"/>
          <p:cNvGrpSpPr/>
          <p:nvPr/>
        </p:nvGrpSpPr>
        <p:grpSpPr>
          <a:xfrm>
            <a:off x="1083496" y="490718"/>
            <a:ext cx="694373" cy="117634"/>
            <a:chOff x="4045621" y="3356850"/>
            <a:chExt cx="925830" cy="156845"/>
          </a:xfrm>
        </p:grpSpPr>
        <p:sp>
          <p:nvSpPr>
            <p:cNvPr id="95" name="object 33"/>
            <p:cNvSpPr/>
            <p:nvPr/>
          </p:nvSpPr>
          <p:spPr>
            <a:xfrm>
              <a:off x="4045610" y="3363213"/>
              <a:ext cx="104775" cy="144780"/>
            </a:xfrm>
            <a:custGeom>
              <a:avLst/>
              <a:gdLst/>
              <a:ahLst/>
              <a:cxnLst/>
              <a:rect l="l" t="t" r="r" b="b"/>
              <a:pathLst>
                <a:path w="104775" h="144779">
                  <a:moveTo>
                    <a:pt x="104190" y="0"/>
                  </a:moveTo>
                  <a:lnTo>
                    <a:pt x="86334" y="0"/>
                  </a:lnTo>
                  <a:lnTo>
                    <a:pt x="86334" y="58420"/>
                  </a:lnTo>
                  <a:lnTo>
                    <a:pt x="17907" y="58420"/>
                  </a:lnTo>
                  <a:lnTo>
                    <a:pt x="17907" y="0"/>
                  </a:lnTo>
                  <a:lnTo>
                    <a:pt x="0" y="0"/>
                  </a:lnTo>
                  <a:lnTo>
                    <a:pt x="0" y="58420"/>
                  </a:lnTo>
                  <a:lnTo>
                    <a:pt x="0" y="74930"/>
                  </a:lnTo>
                  <a:lnTo>
                    <a:pt x="86334" y="74930"/>
                  </a:lnTo>
                  <a:lnTo>
                    <a:pt x="86334" y="144780"/>
                  </a:lnTo>
                  <a:lnTo>
                    <a:pt x="104190" y="144780"/>
                  </a:lnTo>
                  <a:lnTo>
                    <a:pt x="104190" y="74930"/>
                  </a:lnTo>
                  <a:lnTo>
                    <a:pt x="104190" y="58420"/>
                  </a:lnTo>
                  <a:lnTo>
                    <a:pt x="10419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pic>
          <p:nvPicPr>
            <p:cNvPr id="96" name="object 34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175935" y="3356850"/>
              <a:ext cx="293637" cy="156451"/>
            </a:xfrm>
            <a:prstGeom prst="rect">
              <a:avLst/>
            </a:prstGeom>
          </p:spPr>
        </p:pic>
        <p:pic>
          <p:nvPicPr>
            <p:cNvPr id="97" name="object 35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488849" y="3360676"/>
              <a:ext cx="482276" cy="149758"/>
            </a:xfrm>
            <a:prstGeom prst="rect">
              <a:avLst/>
            </a:prstGeom>
          </p:spPr>
        </p:pic>
      </p:grpSp>
      <p:grpSp>
        <p:nvGrpSpPr>
          <p:cNvPr id="98" name="object 36"/>
          <p:cNvGrpSpPr/>
          <p:nvPr/>
        </p:nvGrpSpPr>
        <p:grpSpPr>
          <a:xfrm>
            <a:off x="114460" y="134691"/>
            <a:ext cx="302419" cy="471488"/>
            <a:chOff x="2753573" y="2882148"/>
            <a:chExt cx="403225" cy="628650"/>
          </a:xfrm>
        </p:grpSpPr>
        <p:sp>
          <p:nvSpPr>
            <p:cNvPr id="99" name="object 37"/>
            <p:cNvSpPr/>
            <p:nvPr/>
          </p:nvSpPr>
          <p:spPr>
            <a:xfrm>
              <a:off x="2753563" y="3000616"/>
              <a:ext cx="403225" cy="510540"/>
            </a:xfrm>
            <a:custGeom>
              <a:avLst/>
              <a:gdLst/>
              <a:ahLst/>
              <a:cxnLst/>
              <a:rect l="l" t="t" r="r" b="b"/>
              <a:pathLst>
                <a:path w="403225" h="510539">
                  <a:moveTo>
                    <a:pt x="111442" y="440067"/>
                  </a:moveTo>
                  <a:lnTo>
                    <a:pt x="80225" y="415544"/>
                  </a:lnTo>
                  <a:lnTo>
                    <a:pt x="57670" y="377659"/>
                  </a:lnTo>
                  <a:lnTo>
                    <a:pt x="48666" y="342874"/>
                  </a:lnTo>
                  <a:lnTo>
                    <a:pt x="48666" y="133273"/>
                  </a:lnTo>
                  <a:lnTo>
                    <a:pt x="14363" y="133273"/>
                  </a:lnTo>
                  <a:lnTo>
                    <a:pt x="14363" y="343700"/>
                  </a:lnTo>
                  <a:lnTo>
                    <a:pt x="15925" y="363029"/>
                  </a:lnTo>
                  <a:lnTo>
                    <a:pt x="36842" y="410146"/>
                  </a:lnTo>
                  <a:lnTo>
                    <a:pt x="73075" y="451675"/>
                  </a:lnTo>
                  <a:lnTo>
                    <a:pt x="94056" y="467741"/>
                  </a:lnTo>
                  <a:lnTo>
                    <a:pt x="111442" y="440067"/>
                  </a:lnTo>
                  <a:close/>
                </a:path>
                <a:path w="403225" h="510539">
                  <a:moveTo>
                    <a:pt x="139077" y="395338"/>
                  </a:moveTo>
                  <a:lnTo>
                    <a:pt x="111760" y="368401"/>
                  </a:lnTo>
                  <a:lnTo>
                    <a:pt x="100342" y="335508"/>
                  </a:lnTo>
                  <a:lnTo>
                    <a:pt x="100342" y="133273"/>
                  </a:lnTo>
                  <a:lnTo>
                    <a:pt x="67081" y="133273"/>
                  </a:lnTo>
                  <a:lnTo>
                    <a:pt x="67081" y="342874"/>
                  </a:lnTo>
                  <a:lnTo>
                    <a:pt x="67754" y="353987"/>
                  </a:lnTo>
                  <a:lnTo>
                    <a:pt x="95821" y="402780"/>
                  </a:lnTo>
                  <a:lnTo>
                    <a:pt x="121361" y="423024"/>
                  </a:lnTo>
                  <a:lnTo>
                    <a:pt x="139077" y="395338"/>
                  </a:lnTo>
                  <a:close/>
                </a:path>
                <a:path w="403225" h="510539">
                  <a:moveTo>
                    <a:pt x="239128" y="60159"/>
                  </a:moveTo>
                  <a:lnTo>
                    <a:pt x="168249" y="60159"/>
                  </a:lnTo>
                  <a:lnTo>
                    <a:pt x="175221" y="64033"/>
                  </a:lnTo>
                  <a:lnTo>
                    <a:pt x="181089" y="66027"/>
                  </a:lnTo>
                  <a:lnTo>
                    <a:pt x="189026" y="66751"/>
                  </a:lnTo>
                  <a:lnTo>
                    <a:pt x="202222" y="66852"/>
                  </a:lnTo>
                  <a:lnTo>
                    <a:pt x="217500" y="65811"/>
                  </a:lnTo>
                  <a:lnTo>
                    <a:pt x="229120" y="63512"/>
                  </a:lnTo>
                  <a:lnTo>
                    <a:pt x="236524" y="61214"/>
                  </a:lnTo>
                  <a:lnTo>
                    <a:pt x="239128" y="60159"/>
                  </a:lnTo>
                  <a:close/>
                </a:path>
                <a:path w="403225" h="510539">
                  <a:moveTo>
                    <a:pt x="255943" y="47015"/>
                  </a:moveTo>
                  <a:lnTo>
                    <a:pt x="148005" y="47015"/>
                  </a:lnTo>
                  <a:lnTo>
                    <a:pt x="148005" y="48285"/>
                  </a:lnTo>
                  <a:lnTo>
                    <a:pt x="151269" y="48285"/>
                  </a:lnTo>
                  <a:lnTo>
                    <a:pt x="151269" y="50825"/>
                  </a:lnTo>
                  <a:lnTo>
                    <a:pt x="154622" y="50825"/>
                  </a:lnTo>
                  <a:lnTo>
                    <a:pt x="154622" y="52095"/>
                  </a:lnTo>
                  <a:lnTo>
                    <a:pt x="250050" y="52095"/>
                  </a:lnTo>
                  <a:lnTo>
                    <a:pt x="250050" y="50825"/>
                  </a:lnTo>
                  <a:lnTo>
                    <a:pt x="253606" y="50825"/>
                  </a:lnTo>
                  <a:lnTo>
                    <a:pt x="253606" y="48285"/>
                  </a:lnTo>
                  <a:lnTo>
                    <a:pt x="255943" y="48285"/>
                  </a:lnTo>
                  <a:lnTo>
                    <a:pt x="255943" y="47015"/>
                  </a:lnTo>
                  <a:close/>
                </a:path>
                <a:path w="403225" h="510539">
                  <a:moveTo>
                    <a:pt x="271983" y="32486"/>
                  </a:moveTo>
                  <a:lnTo>
                    <a:pt x="132461" y="32486"/>
                  </a:lnTo>
                  <a:lnTo>
                    <a:pt x="135801" y="36169"/>
                  </a:lnTo>
                  <a:lnTo>
                    <a:pt x="139077" y="39141"/>
                  </a:lnTo>
                  <a:lnTo>
                    <a:pt x="264655" y="39141"/>
                  </a:lnTo>
                  <a:lnTo>
                    <a:pt x="268706" y="36982"/>
                  </a:lnTo>
                  <a:lnTo>
                    <a:pt x="271983" y="32486"/>
                  </a:lnTo>
                  <a:close/>
                </a:path>
                <a:path w="403225" h="510539">
                  <a:moveTo>
                    <a:pt x="284175" y="16598"/>
                  </a:moveTo>
                  <a:lnTo>
                    <a:pt x="121031" y="16598"/>
                  </a:lnTo>
                  <a:lnTo>
                    <a:pt x="122847" y="21056"/>
                  </a:lnTo>
                  <a:lnTo>
                    <a:pt x="126949" y="25488"/>
                  </a:lnTo>
                  <a:lnTo>
                    <a:pt x="277520" y="25488"/>
                  </a:lnTo>
                  <a:lnTo>
                    <a:pt x="280835" y="22555"/>
                  </a:lnTo>
                  <a:lnTo>
                    <a:pt x="284175" y="16598"/>
                  </a:lnTo>
                  <a:close/>
                </a:path>
                <a:path w="403225" h="510539">
                  <a:moveTo>
                    <a:pt x="291884" y="0"/>
                  </a:moveTo>
                  <a:lnTo>
                    <a:pt x="113665" y="0"/>
                  </a:lnTo>
                  <a:lnTo>
                    <a:pt x="115862" y="7366"/>
                  </a:lnTo>
                  <a:lnTo>
                    <a:pt x="117729" y="10337"/>
                  </a:lnTo>
                  <a:lnTo>
                    <a:pt x="287870" y="10337"/>
                  </a:lnTo>
                  <a:lnTo>
                    <a:pt x="290842" y="6616"/>
                  </a:lnTo>
                  <a:lnTo>
                    <a:pt x="291884" y="0"/>
                  </a:lnTo>
                  <a:close/>
                </a:path>
                <a:path w="403225" h="510539">
                  <a:moveTo>
                    <a:pt x="315950" y="510159"/>
                  </a:moveTo>
                  <a:lnTo>
                    <a:pt x="291719" y="469163"/>
                  </a:lnTo>
                  <a:lnTo>
                    <a:pt x="241731" y="384619"/>
                  </a:lnTo>
                  <a:lnTo>
                    <a:pt x="239534" y="379044"/>
                  </a:lnTo>
                  <a:lnTo>
                    <a:pt x="238785" y="373164"/>
                  </a:lnTo>
                  <a:lnTo>
                    <a:pt x="238785" y="155816"/>
                  </a:lnTo>
                  <a:lnTo>
                    <a:pt x="211112" y="155816"/>
                  </a:lnTo>
                  <a:lnTo>
                    <a:pt x="211112" y="384619"/>
                  </a:lnTo>
                  <a:lnTo>
                    <a:pt x="212217" y="387223"/>
                  </a:lnTo>
                  <a:lnTo>
                    <a:pt x="212890" y="389826"/>
                  </a:lnTo>
                  <a:lnTo>
                    <a:pt x="214414" y="393852"/>
                  </a:lnTo>
                  <a:lnTo>
                    <a:pt x="260146" y="469163"/>
                  </a:lnTo>
                  <a:lnTo>
                    <a:pt x="144246" y="469163"/>
                  </a:lnTo>
                  <a:lnTo>
                    <a:pt x="189306" y="394220"/>
                  </a:lnTo>
                  <a:lnTo>
                    <a:pt x="192951" y="155409"/>
                  </a:lnTo>
                  <a:lnTo>
                    <a:pt x="166420" y="155409"/>
                  </a:lnTo>
                  <a:lnTo>
                    <a:pt x="166420" y="377621"/>
                  </a:lnTo>
                  <a:lnTo>
                    <a:pt x="165608" y="378371"/>
                  </a:lnTo>
                  <a:lnTo>
                    <a:pt x="165341" y="381647"/>
                  </a:lnTo>
                  <a:lnTo>
                    <a:pt x="164934" y="385000"/>
                  </a:lnTo>
                  <a:lnTo>
                    <a:pt x="162737" y="387223"/>
                  </a:lnTo>
                  <a:lnTo>
                    <a:pt x="88544" y="510159"/>
                  </a:lnTo>
                  <a:lnTo>
                    <a:pt x="315950" y="510159"/>
                  </a:lnTo>
                  <a:close/>
                </a:path>
                <a:path w="403225" h="510539">
                  <a:moveTo>
                    <a:pt x="338137" y="132537"/>
                  </a:moveTo>
                  <a:lnTo>
                    <a:pt x="304838" y="132537"/>
                  </a:lnTo>
                  <a:lnTo>
                    <a:pt x="304838" y="334772"/>
                  </a:lnTo>
                  <a:lnTo>
                    <a:pt x="303199" y="346735"/>
                  </a:lnTo>
                  <a:lnTo>
                    <a:pt x="276301" y="388340"/>
                  </a:lnTo>
                  <a:lnTo>
                    <a:pt x="267144" y="396100"/>
                  </a:lnTo>
                  <a:lnTo>
                    <a:pt x="284187" y="423405"/>
                  </a:lnTo>
                  <a:lnTo>
                    <a:pt x="314909" y="396443"/>
                  </a:lnTo>
                  <a:lnTo>
                    <a:pt x="335051" y="352221"/>
                  </a:lnTo>
                  <a:lnTo>
                    <a:pt x="338137" y="334772"/>
                  </a:lnTo>
                  <a:lnTo>
                    <a:pt x="338137" y="132537"/>
                  </a:lnTo>
                  <a:close/>
                </a:path>
                <a:path w="403225" h="510539">
                  <a:moveTo>
                    <a:pt x="389775" y="132537"/>
                  </a:moveTo>
                  <a:lnTo>
                    <a:pt x="356146" y="132537"/>
                  </a:lnTo>
                  <a:lnTo>
                    <a:pt x="356146" y="339242"/>
                  </a:lnTo>
                  <a:lnTo>
                    <a:pt x="355663" y="355079"/>
                  </a:lnTo>
                  <a:lnTo>
                    <a:pt x="336245" y="396468"/>
                  </a:lnTo>
                  <a:lnTo>
                    <a:pt x="307873" y="429755"/>
                  </a:lnTo>
                  <a:lnTo>
                    <a:pt x="294157" y="440067"/>
                  </a:lnTo>
                  <a:lnTo>
                    <a:pt x="310794" y="468058"/>
                  </a:lnTo>
                  <a:lnTo>
                    <a:pt x="343128" y="445058"/>
                  </a:lnTo>
                  <a:lnTo>
                    <a:pt x="366153" y="412686"/>
                  </a:lnTo>
                  <a:lnTo>
                    <a:pt x="385838" y="363232"/>
                  </a:lnTo>
                  <a:lnTo>
                    <a:pt x="389775" y="339242"/>
                  </a:lnTo>
                  <a:lnTo>
                    <a:pt x="389775" y="132537"/>
                  </a:lnTo>
                  <a:close/>
                </a:path>
                <a:path w="403225" h="510539">
                  <a:moveTo>
                    <a:pt x="403059" y="116319"/>
                  </a:moveTo>
                  <a:lnTo>
                    <a:pt x="392049" y="100012"/>
                  </a:lnTo>
                  <a:lnTo>
                    <a:pt x="375373" y="75311"/>
                  </a:lnTo>
                  <a:lnTo>
                    <a:pt x="234734" y="75311"/>
                  </a:lnTo>
                  <a:lnTo>
                    <a:pt x="222199" y="77876"/>
                  </a:lnTo>
                  <a:lnTo>
                    <a:pt x="214414" y="83832"/>
                  </a:lnTo>
                  <a:lnTo>
                    <a:pt x="206641" y="89369"/>
                  </a:lnTo>
                  <a:lnTo>
                    <a:pt x="201879" y="100012"/>
                  </a:lnTo>
                  <a:lnTo>
                    <a:pt x="195922" y="89001"/>
                  </a:lnTo>
                  <a:lnTo>
                    <a:pt x="188188" y="82308"/>
                  </a:lnTo>
                  <a:lnTo>
                    <a:pt x="180073" y="76060"/>
                  </a:lnTo>
                  <a:lnTo>
                    <a:pt x="166420" y="75311"/>
                  </a:lnTo>
                  <a:lnTo>
                    <a:pt x="27978" y="75311"/>
                  </a:lnTo>
                  <a:lnTo>
                    <a:pt x="0" y="117805"/>
                  </a:lnTo>
                  <a:lnTo>
                    <a:pt x="128358" y="117805"/>
                  </a:lnTo>
                  <a:lnTo>
                    <a:pt x="138366" y="118465"/>
                  </a:lnTo>
                  <a:lnTo>
                    <a:pt x="148678" y="125171"/>
                  </a:lnTo>
                  <a:lnTo>
                    <a:pt x="158648" y="131787"/>
                  </a:lnTo>
                  <a:lnTo>
                    <a:pt x="161251" y="136626"/>
                  </a:lnTo>
                  <a:lnTo>
                    <a:pt x="162369" y="138493"/>
                  </a:lnTo>
                  <a:lnTo>
                    <a:pt x="163817" y="140271"/>
                  </a:lnTo>
                  <a:lnTo>
                    <a:pt x="162737" y="139534"/>
                  </a:lnTo>
                  <a:lnTo>
                    <a:pt x="164223" y="141719"/>
                  </a:lnTo>
                  <a:lnTo>
                    <a:pt x="165608" y="143992"/>
                  </a:lnTo>
                  <a:lnTo>
                    <a:pt x="168249" y="145034"/>
                  </a:lnTo>
                  <a:lnTo>
                    <a:pt x="233946" y="145034"/>
                  </a:lnTo>
                  <a:lnTo>
                    <a:pt x="233578" y="145478"/>
                  </a:lnTo>
                  <a:lnTo>
                    <a:pt x="235445" y="144703"/>
                  </a:lnTo>
                  <a:lnTo>
                    <a:pt x="237261" y="143992"/>
                  </a:lnTo>
                  <a:lnTo>
                    <a:pt x="238379" y="142506"/>
                  </a:lnTo>
                  <a:lnTo>
                    <a:pt x="239826" y="140639"/>
                  </a:lnTo>
                  <a:lnTo>
                    <a:pt x="240144" y="140271"/>
                  </a:lnTo>
                  <a:lnTo>
                    <a:pt x="241388" y="138823"/>
                  </a:lnTo>
                  <a:lnTo>
                    <a:pt x="242430" y="135509"/>
                  </a:lnTo>
                  <a:lnTo>
                    <a:pt x="247611" y="128447"/>
                  </a:lnTo>
                  <a:lnTo>
                    <a:pt x="254635" y="124460"/>
                  </a:lnTo>
                  <a:lnTo>
                    <a:pt x="267919" y="116687"/>
                  </a:lnTo>
                  <a:lnTo>
                    <a:pt x="276771" y="116319"/>
                  </a:lnTo>
                  <a:lnTo>
                    <a:pt x="403059" y="11631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pic>
          <p:nvPicPr>
            <p:cNvPr id="100" name="object 38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860215" y="2882148"/>
              <a:ext cx="187549" cy="112547"/>
            </a:xfrm>
            <a:prstGeom prst="rect">
              <a:avLst/>
            </a:prstGeom>
          </p:spPr>
        </p:pic>
      </p:grpSp>
    </p:spTree>
  </p:cSld>
  <p:clrMapOvr>
    <a:masterClrMapping/>
  </p:clrMapOvr>
  <p:transition spd="slow">
    <p:pull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等腰三角形 47"/>
          <p:cNvSpPr>
            <a:spLocks noChangeArrowheads="1"/>
          </p:cNvSpPr>
          <p:nvPr/>
        </p:nvSpPr>
        <p:spPr bwMode="auto">
          <a:xfrm rot="5400000">
            <a:off x="-39787" y="157290"/>
            <a:ext cx="581159" cy="50158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lIns="91438" tIns="45719" rIns="91438" bIns="45719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  <p:sp>
        <p:nvSpPr>
          <p:cNvPr id="14" name="矩形 46"/>
          <p:cNvSpPr>
            <a:spLocks noChangeArrowheads="1"/>
          </p:cNvSpPr>
          <p:nvPr/>
        </p:nvSpPr>
        <p:spPr bwMode="auto">
          <a:xfrm>
            <a:off x="501585" y="206451"/>
            <a:ext cx="2292350" cy="3975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l">
              <a:buNone/>
            </a:pPr>
            <a:r>
              <a:rPr lang="en-US" altLang="zh-CN" sz="2000" b="1" dirty="0" smtClean="0">
                <a:solidFill>
                  <a:srgbClr val="002060"/>
                </a:solidFill>
                <a:latin typeface="Arial" panose="020B0604020202020204" pitchFamily="34" charset="0"/>
                <a:sym typeface="+mn-ea"/>
              </a:rPr>
              <a:t>System Workflow</a:t>
            </a:r>
            <a:endParaRPr lang="zh-CN" altLang="en-US" sz="2000" b="1" dirty="0">
              <a:solidFill>
                <a:schemeClr val="accent1"/>
              </a:solidFill>
              <a:latin typeface="Arial" panose="020B0604020202020204" pitchFamily="34" charset="0"/>
            </a:endParaRPr>
          </a:p>
        </p:txBody>
      </p:sp>
      <p:pic>
        <p:nvPicPr>
          <p:cNvPr id="4" name="图片 3" descr="workflow"/>
          <p:cNvPicPr>
            <a:picLocks noChangeAspect="1"/>
          </p:cNvPicPr>
          <p:nvPr/>
        </p:nvPicPr>
        <p:blipFill>
          <a:blip r:embed="rId1"/>
          <a:srcRect t="26419"/>
          <a:stretch>
            <a:fillRect/>
          </a:stretch>
        </p:blipFill>
        <p:spPr>
          <a:xfrm>
            <a:off x="741680" y="640715"/>
            <a:ext cx="7591425" cy="162179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67995" y="2386965"/>
            <a:ext cx="8206740" cy="22993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628650" lvl="1" indent="-28575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en-US" altLang="zh-CN" sz="1200" b="1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Platform</a:t>
            </a:r>
            <a:r>
              <a:rPr lang="zh-CN" altLang="en-US" sz="12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：</a:t>
            </a:r>
            <a:r>
              <a:rPr lang="en-US" altLang="zh-CN" sz="12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determine </a:t>
            </a:r>
            <a:r>
              <a:rPr lang="en-US" altLang="zh-CN" sz="1200" i="1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order assignment </a:t>
            </a:r>
            <a:r>
              <a:rPr lang="en-US" altLang="zh-CN" sz="12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and </a:t>
            </a:r>
            <a:r>
              <a:rPr lang="en-US" altLang="zh-CN" sz="1200" i="1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payment setting</a:t>
            </a:r>
            <a:endParaRPr lang="en-US" altLang="zh-CN" sz="1200" i="1" dirty="0" smtClean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628650" lvl="1" indent="-28575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en-US" altLang="zh-CN" sz="1200" b="1" dirty="0">
                <a:latin typeface="Arial" panose="020B0604020202020204" pitchFamily="34" charset="0"/>
                <a:ea typeface="微软雅黑" panose="020B0503020204020204" pitchFamily="34" charset="-122"/>
              </a:rPr>
              <a:t>Couriers</a:t>
            </a:r>
            <a:r>
              <a:rPr lang="zh-CN" altLang="en-US" sz="1200" dirty="0">
                <a:latin typeface="Arial" panose="020B0604020202020204" pitchFamily="34" charset="0"/>
                <a:ea typeface="微软雅黑" panose="020B0503020204020204" pitchFamily="34" charset="-122"/>
              </a:rPr>
              <a:t>：</a:t>
            </a:r>
            <a:endParaRPr lang="en-US" altLang="zh-CN" sz="1200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1085850" lvl="2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1200" dirty="0" smtClean="0">
                <a:solidFill>
                  <a:srgbClr val="A40F39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long-term: choose from </a:t>
            </a:r>
            <a:r>
              <a:rPr lang="en-US" altLang="zh-CN" sz="1200" i="1" dirty="0" smtClean="0">
                <a:solidFill>
                  <a:srgbClr val="A40F39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opt-in</a:t>
            </a:r>
            <a:r>
              <a:rPr lang="en-US" altLang="zh-CN" sz="1200" dirty="0" smtClean="0">
                <a:solidFill>
                  <a:srgbClr val="A40F39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 (work with providing personal information), </a:t>
            </a:r>
            <a:r>
              <a:rPr lang="en-US" altLang="zh-CN" sz="1200" i="1" dirty="0" smtClean="0">
                <a:solidFill>
                  <a:srgbClr val="A40F39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opt-out</a:t>
            </a:r>
            <a:r>
              <a:rPr lang="en-US" altLang="zh-CN" sz="1200" dirty="0" smtClean="0">
                <a:solidFill>
                  <a:srgbClr val="A40F39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 (</a:t>
            </a:r>
            <a:r>
              <a:rPr lang="en-US" altLang="zh-CN" sz="1200" dirty="0" smtClean="0">
                <a:solidFill>
                  <a:srgbClr val="A40F3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work without providing personal information</a:t>
            </a:r>
            <a:r>
              <a:rPr lang="en-US" altLang="zh-CN" sz="1200" dirty="0" smtClean="0">
                <a:solidFill>
                  <a:srgbClr val="A40F39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), or </a:t>
            </a:r>
            <a:r>
              <a:rPr lang="en-US" altLang="zh-CN" sz="1200" i="1" dirty="0" smtClean="0">
                <a:solidFill>
                  <a:srgbClr val="A40F39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exit </a:t>
            </a:r>
            <a:r>
              <a:rPr lang="en-US" altLang="zh-CN" sz="1200" dirty="0" smtClean="0">
                <a:solidFill>
                  <a:srgbClr val="A40F39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(do not work) at the beginning of each time period</a:t>
            </a:r>
            <a:endParaRPr lang="en-US" altLang="zh-CN" sz="1200" dirty="0" smtClean="0">
              <a:solidFill>
                <a:srgbClr val="A40F39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1085850" lvl="2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12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short-term: determine </a:t>
            </a:r>
            <a:r>
              <a:rPr lang="en-US" altLang="zh-CN" sz="1200" i="1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whether to accept the assigned order</a:t>
            </a:r>
            <a:r>
              <a:rPr lang="en-US" altLang="zh-CN" sz="12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 based on payment and individual reservation value</a:t>
            </a:r>
            <a:endParaRPr lang="en-US" altLang="zh-CN" sz="1200" dirty="0" smtClean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628650" lvl="1" indent="-28575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en-US" altLang="zh-CN" sz="1200" b="1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Customers &amp; Restaurants:</a:t>
            </a:r>
            <a:endParaRPr lang="en-US" altLang="zh-CN" sz="1200" b="1" dirty="0" smtClean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1085850" lvl="2" indent="-28575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en-US" altLang="zh-CN" sz="1200" i="1" dirty="0">
                <a:latin typeface="Arial" panose="020B0604020202020204" pitchFamily="34" charset="0"/>
                <a:ea typeface="微软雅黑" panose="020B0503020204020204" pitchFamily="34" charset="-122"/>
              </a:rPr>
              <a:t>set orders</a:t>
            </a:r>
            <a:r>
              <a:rPr lang="en-US" altLang="zh-CN" sz="1200" dirty="0">
                <a:latin typeface="Arial" panose="020B0604020202020204" pitchFamily="34" charset="0"/>
                <a:ea typeface="微软雅黑" panose="020B0503020204020204" pitchFamily="34" charset="-122"/>
              </a:rPr>
              <a:t> at arbitrary times</a:t>
            </a:r>
            <a:endParaRPr lang="en-US" altLang="zh-CN" sz="1200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1085850" lvl="2" indent="-28575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en-US" altLang="zh-CN" sz="1200" i="1" dirty="0">
                <a:latin typeface="Arial" panose="020B0604020202020204" pitchFamily="34" charset="0"/>
                <a:ea typeface="微软雅黑" panose="020B0503020204020204" pitchFamily="34" charset="-122"/>
              </a:rPr>
              <a:t>cancel the order</a:t>
            </a:r>
            <a:r>
              <a:rPr lang="en-US" altLang="zh-CN" sz="1200" dirty="0">
                <a:latin typeface="Arial" panose="020B0604020202020204" pitchFamily="34" charset="0"/>
                <a:ea typeface="微软雅黑" panose="020B0503020204020204" pitchFamily="34" charset="-122"/>
              </a:rPr>
              <a:t> if not confirmed within a maximium time threshold</a:t>
            </a:r>
            <a:endParaRPr lang="en-US" altLang="zh-CN" sz="1200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46"/>
          <p:cNvSpPr>
            <a:spLocks noChangeArrowheads="1"/>
          </p:cNvSpPr>
          <p:nvPr/>
        </p:nvSpPr>
        <p:spPr bwMode="auto">
          <a:xfrm>
            <a:off x="501650" y="208915"/>
            <a:ext cx="5972175" cy="3975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l">
              <a:buNone/>
            </a:pPr>
            <a:r>
              <a:rPr lang="en-US" altLang="zh-CN" sz="2000" b="1" dirty="0" smtClean="0">
                <a:solidFill>
                  <a:srgbClr val="002060"/>
                </a:solidFill>
                <a:latin typeface="Arial" panose="020B0604020202020204" pitchFamily="34" charset="0"/>
                <a:sym typeface="+mn-ea"/>
              </a:rPr>
              <a:t>Model for Couriers: Logit Model &amp; CMAB</a:t>
            </a:r>
            <a:endParaRPr lang="zh-CN" altLang="en-US" sz="2000" b="1" dirty="0">
              <a:solidFill>
                <a:schemeClr val="accent1"/>
              </a:solidFill>
              <a:latin typeface="Arial" panose="020B0604020202020204" pitchFamily="34" charset="0"/>
            </a:endParaRPr>
          </a:p>
        </p:txBody>
      </p:sp>
      <p:sp>
        <p:nvSpPr>
          <p:cNvPr id="27" name="等腰三角形 47"/>
          <p:cNvSpPr>
            <a:spLocks noChangeArrowheads="1"/>
          </p:cNvSpPr>
          <p:nvPr/>
        </p:nvSpPr>
        <p:spPr bwMode="auto">
          <a:xfrm rot="5400000">
            <a:off x="-39787" y="157290"/>
            <a:ext cx="581159" cy="50158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lIns="91438" tIns="45719" rIns="91438" bIns="45719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/>
              <p:cNvSpPr txBox="1"/>
              <p:nvPr/>
            </p:nvSpPr>
            <p:spPr>
              <a:xfrm>
                <a:off x="501650" y="675005"/>
                <a:ext cx="8357870" cy="4072255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q"/>
                </a:pPr>
                <a:r>
                  <a:rPr lang="en-US" altLang="zh-CN" b="1" dirty="0" smtClean="0">
                    <a:latin typeface="Arial" panose="020B0604020202020204" pitchFamily="34" charset="0"/>
                    <a:ea typeface="微软雅黑" panose="020B0503020204020204" pitchFamily="34" charset="-122"/>
                  </a:rPr>
                  <a:t>Short-term decision -- logit Model:</a:t>
                </a:r>
                <a:endParaRPr lang="en-US" altLang="zh-CN" b="1" dirty="0"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  <a:p>
                <a:pPr marL="628650" lvl="1" indent="-285750">
                  <a:lnSpc>
                    <a:spcPct val="150000"/>
                  </a:lnSpc>
                  <a:spcBef>
                    <a:spcPts val="1800"/>
                  </a:spcBef>
                  <a:buFont typeface="Wingdings" panose="05000000000000000000" pitchFamily="2" charset="2"/>
                  <a:buChar char="Ø"/>
                </a:pPr>
                <a:endParaRPr lang="en-US" altLang="zh-CN" sz="1200" i="1" dirty="0" smtClean="0">
                  <a:latin typeface="Cambria Math" panose="02040503050406030204" pitchFamily="18" charset="0"/>
                  <a:ea typeface="微软雅黑" panose="020B0503020204020204" pitchFamily="34" charset="-122"/>
                </a:endParaRPr>
              </a:p>
              <a:p>
                <a:pPr marL="628650" lvl="1" indent="-285750">
                  <a:lnSpc>
                    <a:spcPct val="150000"/>
                  </a:lnSpc>
                  <a:spcBef>
                    <a:spcPts val="1800"/>
                  </a:spcBef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20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SupPr>
                      <m:e>
                        <m:r>
                          <a:rPr lang="en-US" altLang="zh-CN" sz="120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𝑃</m:t>
                        </m:r>
                      </m:e>
                      <m:sub>
                        <m:r>
                          <a:rPr lang="en-US" altLang="zh-CN" sz="120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𝑖</m:t>
                        </m:r>
                      </m:sub>
                      <m:sup>
                        <m:r>
                          <a:rPr lang="en-US" altLang="zh-CN" sz="120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𝑎</m:t>
                        </m:r>
                      </m:sup>
                    </m:sSubSup>
                    <m:r>
                      <a:rPr lang="en-US" altLang="zh-CN" sz="120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:</m:t>
                    </m:r>
                  </m:oMath>
                </a14:m>
                <a:r>
                  <a:rPr lang="en-US" altLang="zh-CN" sz="1200" dirty="0" smtClean="0">
                    <a:latin typeface="Arial" panose="020B0604020202020204" pitchFamily="34" charset="0"/>
                    <a:ea typeface="微软雅黑" panose="020B0503020204020204" pitchFamily="34" charset="-122"/>
                  </a:rPr>
                  <a:t> order acceptance probability of courier </a:t>
                </a:r>
                <a:r>
                  <a:rPr lang="en-US" altLang="zh-CN" sz="1200" i="1" dirty="0" smtClean="0">
                    <a:latin typeface="Arial" panose="020B0604020202020204" pitchFamily="34" charset="0"/>
                    <a:ea typeface="微软雅黑" panose="020B0503020204020204" pitchFamily="34" charset="-122"/>
                  </a:rPr>
                  <a:t>i</a:t>
                </a:r>
                <a:endParaRPr lang="en-US" altLang="zh-CN" sz="1200" dirty="0" smtClean="0"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  <a:p>
                <a:pPr marL="628650" lvl="1" indent="-285750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SupPr>
                      <m:e>
                        <m:r>
                          <a:rPr lang="en-US" altLang="zh-CN" sz="1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𝑢</m:t>
                        </m:r>
                      </m:e>
                      <m:sub>
                        <m:r>
                          <a:rPr lang="en-US" altLang="zh-CN" sz="1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𝑖</m:t>
                        </m:r>
                        <m:r>
                          <a:rPr lang="en-US" altLang="zh-CN" sz="1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,</m:t>
                        </m:r>
                        <m:r>
                          <a:rPr lang="en-US" altLang="zh-CN" sz="1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𝑡</m:t>
                        </m:r>
                      </m:sub>
                      <m:sup>
                        <m:r>
                          <a:rPr lang="en-US" altLang="zh-CN" sz="1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𝑎</m:t>
                        </m:r>
                      </m:sup>
                    </m:sSubSup>
                  </m:oMath>
                </a14:m>
                <a:r>
                  <a:rPr lang="en-US" altLang="zh-CN" sz="1200" dirty="0" smtClean="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rPr>
                  <a:t>: utility of accepting the order, proportional to payment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2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2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12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12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2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CN" sz="1200" dirty="0" smtClean="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rPr>
                  <a:t>, inversely proportional to reservation value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SupPr>
                      <m:e>
                        <m:r>
                          <a:rPr lang="en-US" altLang="zh-CN" sz="1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𝑝</m:t>
                        </m:r>
                      </m:e>
                      <m:sub>
                        <m:r>
                          <a:rPr lang="en-US" altLang="zh-CN" sz="1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𝑖</m:t>
                        </m:r>
                      </m:sub>
                      <m:sup>
                        <m:r>
                          <a:rPr lang="en-US" altLang="zh-CN" sz="1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𝑟</m:t>
                        </m:r>
                      </m:sup>
                    </m:sSubSup>
                  </m:oMath>
                </a14:m>
                <a:r>
                  <a:rPr lang="en-US" altLang="zh-CN" sz="1200" dirty="0" smtClean="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rPr>
                  <a:t> </a:t>
                </a:r>
                <a:endParaRPr lang="en-US" altLang="zh-CN" sz="1200" dirty="0" smtClean="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  <a:p>
                <a:pPr marL="628650" lvl="1" indent="-285750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20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SupPr>
                      <m:e>
                        <m:r>
                          <a:rPr lang="en-US" altLang="zh-CN" sz="120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𝑢</m:t>
                        </m:r>
                      </m:e>
                      <m:sub>
                        <m:r>
                          <a:rPr lang="en-US" altLang="zh-CN" sz="120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𝑖</m:t>
                        </m:r>
                      </m:sub>
                      <m:sup>
                        <m:r>
                          <a:rPr lang="en-US" altLang="zh-CN" sz="120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𝑟</m:t>
                        </m:r>
                      </m:sup>
                    </m:sSubSup>
                  </m:oMath>
                </a14:m>
                <a:r>
                  <a:rPr lang="en-US" altLang="zh-CN" sz="1200" dirty="0" smtClean="0">
                    <a:latin typeface="Arial" panose="020B0604020202020204" pitchFamily="34" charset="0"/>
                    <a:ea typeface="微软雅黑" panose="020B0503020204020204" pitchFamily="34" charset="-122"/>
                    <a:sym typeface="+mn-ea"/>
                  </a:rPr>
                  <a:t>: utility of rejecting the order</a:t>
                </a:r>
                <a:endParaRPr lang="en-US" altLang="zh-CN" sz="1200" dirty="0" smtClean="0"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  <a:p>
                <a:endParaRPr lang="en-US" altLang="zh-CN" dirty="0"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  <a:p>
                <a:pPr marL="285750" indent="-285750">
                  <a:buFont typeface="Wingdings" panose="05000000000000000000" pitchFamily="2" charset="2"/>
                  <a:buChar char="q"/>
                </a:pPr>
                <a:r>
                  <a:rPr lang="en-US" altLang="zh-CN" b="1" dirty="0" smtClean="0">
                    <a:latin typeface="Arial" panose="020B0604020202020204" pitchFamily="34" charset="0"/>
                    <a:ea typeface="微软雅黑" panose="020B0503020204020204" pitchFamily="34" charset="-122"/>
                    <a:sym typeface="+mn-ea"/>
                  </a:rPr>
                  <a:t>Long-term decision -- Contextual Multi-Armed Bandits (CMAB)</a:t>
                </a:r>
                <a:r>
                  <a:rPr lang="zh-CN" altLang="en-US" b="1" dirty="0" smtClean="0">
                    <a:latin typeface="Arial" panose="020B0604020202020204" pitchFamily="34" charset="0"/>
                    <a:ea typeface="微软雅黑" panose="020B0503020204020204" pitchFamily="34" charset="-122"/>
                  </a:rPr>
                  <a:t>：</a:t>
                </a:r>
                <a:endParaRPr lang="en-US" altLang="zh-CN" b="1" i="1" dirty="0">
                  <a:latin typeface="Cambria Math" panose="02040503050406030204" pitchFamily="18" charset="0"/>
                  <a:ea typeface="微软雅黑" panose="020B0503020204020204" pitchFamily="34" charset="-122"/>
                </a:endParaRPr>
              </a:p>
              <a:p>
                <a:pPr marL="628650" lvl="2" indent="-28575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endParaRPr lang="en-US" altLang="zh-CN" sz="1200" i="1" dirty="0">
                  <a:latin typeface="Cambria Math" panose="02040503050406030204" pitchFamily="18" charset="0"/>
                  <a:ea typeface="微软雅黑" panose="020B0503020204020204" pitchFamily="34" charset="-122"/>
                </a:endParaRPr>
              </a:p>
              <a:p>
                <a:pPr marL="628650" lvl="2" indent="-28575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endParaRPr lang="en-US" altLang="zh-CN" sz="1200" i="1" dirty="0">
                  <a:latin typeface="Cambria Math" panose="02040503050406030204" pitchFamily="18" charset="0"/>
                  <a:ea typeface="微软雅黑" panose="020B0503020204020204" pitchFamily="34" charset="-122"/>
                </a:endParaRPr>
              </a:p>
              <a:p>
                <a:pPr marL="628650" lvl="2" indent="-28575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endParaRPr lang="en-US" altLang="zh-CN" sz="1200" i="1" dirty="0">
                  <a:latin typeface="Cambria Math" panose="02040503050406030204" pitchFamily="18" charset="0"/>
                  <a:ea typeface="微软雅黑" panose="020B0503020204020204" pitchFamily="34" charset="-122"/>
                </a:endParaRPr>
              </a:p>
              <a:p>
                <a:pPr marL="628650" lvl="2" indent="-28575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200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̃"/>
                            <m:ctrlPr>
                              <a:rPr lang="en-US" altLang="zh-CN" sz="1200" i="1" dirty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1200" i="1" dirty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Cambria Math" panose="02040503050406030204" pitchFamily="18" charset="0"/>
                              </a:rPr>
                              <m:t>𝑆</m:t>
                            </m:r>
                          </m:e>
                        </m:acc>
                      </m:e>
                      <m:sub>
                        <m:r>
                          <a:rPr lang="en-US" altLang="zh-CN" sz="1200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CN" sz="1200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𝑘</m:t>
                        </m:r>
                      </m:sup>
                    </m:sSubSup>
                  </m:oMath>
                </a14:m>
                <a:r>
                  <a:rPr lang="en-US" altLang="zh-CN" sz="1200" dirty="0">
                    <a:latin typeface="Arial" panose="020B0604020202020204" pitchFamily="34" charset="0"/>
                    <a:ea typeface="微软雅黑" panose="020B0503020204020204" pitchFamily="34" charset="-122"/>
                  </a:rPr>
                  <a:t>: information  of courier </a:t>
                </a:r>
                <a:r>
                  <a:rPr lang="en-US" altLang="zh-CN" sz="1200" i="1" dirty="0">
                    <a:latin typeface="Arial" panose="020B0604020202020204" pitchFamily="34" charset="0"/>
                    <a:ea typeface="微软雅黑" panose="020B0503020204020204" pitchFamily="34" charset="-122"/>
                  </a:rPr>
                  <a:t>i</a:t>
                </a:r>
                <a:r>
                  <a:rPr lang="en-US" altLang="zh-CN" sz="1200" dirty="0">
                    <a:latin typeface="Arial" panose="020B0604020202020204" pitchFamily="34" charset="0"/>
                    <a:ea typeface="微软雅黑" panose="020B0503020204020204" pitchFamily="34" charset="-122"/>
                  </a:rPr>
                  <a:t> at episode </a:t>
                </a:r>
                <a:r>
                  <a:rPr lang="en-US" altLang="zh-CN" sz="1200" i="1" dirty="0">
                    <a:latin typeface="Arial" panose="020B0604020202020204" pitchFamily="34" charset="0"/>
                    <a:ea typeface="微软雅黑" panose="020B0503020204020204" pitchFamily="34" charset="-122"/>
                  </a:rPr>
                  <a:t>k</a:t>
                </a:r>
                <a:r>
                  <a:rPr lang="en-US" altLang="zh-CN" sz="1200" dirty="0">
                    <a:latin typeface="Arial" panose="020B0604020202020204" pitchFamily="34" charset="0"/>
                    <a:ea typeface="微软雅黑" panose="020B0503020204020204" pitchFamily="34" charset="-122"/>
                  </a:rPr>
                  <a:t>, including the reservation value, initial location, and platform strategy</a:t>
                </a:r>
                <a:endParaRPr lang="en-US" altLang="zh-CN" sz="1200" dirty="0"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  <a:p>
                <a:pPr marL="628650" lvl="1" indent="-285750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200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̃"/>
                            <m:ctrlPr>
                              <a:rPr lang="en-US" altLang="zh-CN" sz="1200" i="1" dirty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1200" i="1" dirty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Cambria Math" panose="02040503050406030204" pitchFamily="18" charset="0"/>
                              </a:rPr>
                              <m:t>𝐴</m:t>
                            </m:r>
                          </m:e>
                        </m:acc>
                      </m:e>
                      <m:sub>
                        <m:r>
                          <a:rPr lang="en-US" altLang="zh-CN" sz="1200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CN" sz="1200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𝑘</m:t>
                        </m:r>
                      </m:sup>
                    </m:sSubSup>
                  </m:oMath>
                </a14:m>
                <a:r>
                  <a:rPr lang="zh-CN" altLang="en-US" sz="1200" dirty="0">
                    <a:latin typeface="Arial" panose="020B0604020202020204" pitchFamily="34" charset="0"/>
                    <a:ea typeface="微软雅黑" panose="020B0503020204020204" pitchFamily="34" charset="-122"/>
                  </a:rPr>
                  <a:t>：</a:t>
                </a:r>
                <a:r>
                  <a:rPr lang="en-US" altLang="zh-CN" sz="1200" dirty="0">
                    <a:latin typeface="Arial" panose="020B0604020202020204" pitchFamily="34" charset="0"/>
                    <a:ea typeface="微软雅黑" panose="020B0503020204020204" pitchFamily="34" charset="-122"/>
                  </a:rPr>
                  <a:t>action of courier </a:t>
                </a:r>
                <a:r>
                  <a:rPr lang="en-US" altLang="zh-CN" sz="1200" i="1" dirty="0">
                    <a:latin typeface="Arial" panose="020B0604020202020204" pitchFamily="34" charset="0"/>
                    <a:ea typeface="微软雅黑" panose="020B0503020204020204" pitchFamily="34" charset="-122"/>
                  </a:rPr>
                  <a:t>i</a:t>
                </a:r>
                <a:r>
                  <a:rPr lang="en-US" altLang="zh-CN" sz="1200" dirty="0">
                    <a:latin typeface="Arial" panose="020B0604020202020204" pitchFamily="34" charset="0"/>
                    <a:ea typeface="微软雅黑" panose="020B0503020204020204" pitchFamily="34" charset="-122"/>
                  </a:rPr>
                  <a:t> at episode </a:t>
                </a:r>
                <a:r>
                  <a:rPr lang="en-US" altLang="zh-CN" sz="1200" i="1" dirty="0">
                    <a:latin typeface="Arial" panose="020B0604020202020204" pitchFamily="34" charset="0"/>
                    <a:ea typeface="微软雅黑" panose="020B0503020204020204" pitchFamily="34" charset="-122"/>
                  </a:rPr>
                  <a:t>k</a:t>
                </a:r>
                <a:r>
                  <a:rPr lang="en-US" altLang="zh-CN" sz="1200" dirty="0">
                    <a:latin typeface="Arial" panose="020B0604020202020204" pitchFamily="34" charset="0"/>
                    <a:ea typeface="微软雅黑" panose="020B0503020204020204" pitchFamily="34" charset="-122"/>
                  </a:rPr>
                  <a:t>, including opt-in, opt-out, and exit</a:t>
                </a:r>
                <a:endParaRPr lang="zh-CN" altLang="en-US" sz="1200" dirty="0"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  <a:p>
                <a:pPr marL="628650" lvl="1" indent="-285750">
                  <a:buFont typeface="Wingdings" panose="05000000000000000000" pitchFamily="2" charset="2"/>
                  <a:buChar char="Ø"/>
                </a:pPr>
                <a:r>
                  <a:rPr lang="en-US" altLang="zh-CN" sz="1200" dirty="0">
                    <a:latin typeface="Arial" panose="020B0604020202020204" pitchFamily="34" charset="0"/>
                    <a:ea typeface="微软雅黑" panose="020B0503020204020204" pitchFamily="34" charset="-122"/>
                  </a:rPr>
                  <a:t>Opt-in/Opt-out reward: the accumulative income over the entire period (episode)</a:t>
                </a:r>
                <a:endParaRPr lang="en-US" altLang="zh-CN" sz="1200" dirty="0"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  <a:p>
                <a:pPr marL="628650" lvl="1" indent="-285750">
                  <a:buFont typeface="Wingdings" panose="05000000000000000000" pitchFamily="2" charset="2"/>
                  <a:buChar char="Ø"/>
                </a:pPr>
                <a:r>
                  <a:rPr lang="en-US" altLang="zh-CN" sz="1200" dirty="0">
                    <a:latin typeface="Arial" panose="020B0604020202020204" pitchFamily="34" charset="0"/>
                    <a:ea typeface="微软雅黑" panose="020B0503020204020204" pitchFamily="34" charset="-122"/>
                  </a:rPr>
                  <a:t>Exit reward: a fixed utility (varying among periods)</a:t>
                </a:r>
                <a:endParaRPr lang="en-US" altLang="zh-CN" sz="1200" dirty="0"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  <a:p>
                <a:endParaRPr lang="en-US" altLang="zh-CN" dirty="0" smtClean="0"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650" y="675005"/>
                <a:ext cx="8357870" cy="4072255"/>
              </a:xfrm>
              <a:prstGeom prst="rect">
                <a:avLst/>
              </a:prstGeom>
              <a:blipFill rotWithShape="1">
                <a:blip r:embed="rId1"/>
                <a:stretch>
                  <a:fillRect b="-7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框 2"/>
          <p:cNvSpPr txBox="1"/>
          <p:nvPr/>
        </p:nvSpPr>
        <p:spPr>
          <a:xfrm>
            <a:off x="3253740" y="357505"/>
            <a:ext cx="3048000" cy="3708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30000"/>
              </a:lnSpc>
            </a:pPr>
            <a:endParaRPr lang="zh-CN" altLang="en-US" sz="1400" dirty="0" smtClean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3340" y="1069340"/>
            <a:ext cx="2497455" cy="69659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3340" y="3011805"/>
            <a:ext cx="4262120" cy="6388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等腰三角形 47"/>
          <p:cNvSpPr>
            <a:spLocks noChangeArrowheads="1"/>
          </p:cNvSpPr>
          <p:nvPr/>
        </p:nvSpPr>
        <p:spPr bwMode="auto">
          <a:xfrm rot="5400000">
            <a:off x="-39787" y="157290"/>
            <a:ext cx="581159" cy="50158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lIns="91438" tIns="45719" rIns="91438" bIns="45719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  <p:sp>
        <p:nvSpPr>
          <p:cNvPr id="12" name="矩形 46"/>
          <p:cNvSpPr>
            <a:spLocks noChangeArrowheads="1"/>
          </p:cNvSpPr>
          <p:nvPr/>
        </p:nvSpPr>
        <p:spPr bwMode="auto">
          <a:xfrm>
            <a:off x="501585" y="170891"/>
            <a:ext cx="5510530" cy="490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30000"/>
              </a:lnSpc>
              <a:buNone/>
            </a:pPr>
            <a:r>
              <a:rPr lang="en-US" altLang="zh-CN" sz="2000" b="1" dirty="0">
                <a:solidFill>
                  <a:schemeClr val="accent1"/>
                </a:solidFill>
                <a:latin typeface="Arial" panose="020B0604020202020204" pitchFamily="34" charset="0"/>
              </a:rPr>
              <a:t>Solution Methodology for CMAB of Couriers</a:t>
            </a:r>
            <a:endParaRPr lang="en-US" altLang="zh-CN" sz="2000" b="1" dirty="0">
              <a:solidFill>
                <a:schemeClr val="accent1"/>
              </a:solidFill>
              <a:latin typeface="Arial" panose="020B0604020202020204" pitchFamily="34" charset="0"/>
            </a:endParaRPr>
          </a:p>
        </p:txBody>
      </p:sp>
      <p:sp>
        <p:nvSpPr>
          <p:cNvPr id="2" name="TextBox 7"/>
          <p:cNvSpPr txBox="1"/>
          <p:nvPr/>
        </p:nvSpPr>
        <p:spPr>
          <a:xfrm>
            <a:off x="501650" y="586740"/>
            <a:ext cx="8412480" cy="30822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altLang="zh-CN" b="1" dirty="0"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Thompson sampling method</a:t>
            </a:r>
            <a:r>
              <a:rPr lang="en-US" altLang="zh-CN" b="1" dirty="0" smtClean="0"/>
              <a:t>:</a:t>
            </a:r>
            <a:endParaRPr lang="en-US" altLang="zh-CN" b="1" dirty="0"/>
          </a:p>
          <a:p>
            <a:pPr marL="6286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1200" dirty="0" smtClean="0"/>
              <a:t>Summary: Utilize a neural network to estimate the reward distribution for each action within a given state.</a:t>
            </a:r>
            <a:endParaRPr lang="en-US" altLang="zh-CN" sz="1200" dirty="0" smtClean="0"/>
          </a:p>
          <a:p>
            <a:pPr marL="6286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1200" dirty="0" smtClean="0">
                <a:sym typeface="+mn-ea"/>
              </a:rPr>
              <a:t>Utilization</a:t>
            </a:r>
            <a:r>
              <a:rPr lang="en-US" altLang="zh-CN" sz="1200" dirty="0" smtClean="0"/>
              <a:t>: Select the action with the highest sampled reward.</a:t>
            </a:r>
            <a:endParaRPr lang="en-US" altLang="zh-CN" sz="1200" dirty="0" smtClean="0"/>
          </a:p>
          <a:p>
            <a:pPr marL="6286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1200" dirty="0" smtClean="0"/>
              <a:t>Training: </a:t>
            </a:r>
            <a:r>
              <a:rPr lang="en-US" altLang="zh-CN" sz="1200" dirty="0">
                <a:latin typeface="Arial" panose="020B0604020202020204" pitchFamily="34" charset="0"/>
                <a:ea typeface="微软雅黑" panose="020B0503020204020204" pitchFamily="34" charset="-122"/>
              </a:rPr>
              <a:t>Model the reward distribution as a Gaussian distribution and train the network using Maximum Likelihood Estimation (MLE)</a:t>
            </a:r>
            <a:r>
              <a:rPr lang="en-US" altLang="zh-CN" sz="1200" dirty="0">
                <a:latin typeface="Arial" panose="020B0604020202020204" pitchFamily="34" charset="0"/>
                <a:ea typeface="微软雅黑" panose="020B0503020204020204" pitchFamily="34" charset="-122"/>
              </a:rPr>
              <a:t>.</a:t>
            </a:r>
            <a:endParaRPr lang="en-US" altLang="zh-CN" sz="1200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75385" y="2223135"/>
            <a:ext cx="4640580" cy="53721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2215" y="2760345"/>
            <a:ext cx="3248025" cy="56451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5" name="文本框 14"/>
              <p:cNvSpPr txBox="1"/>
              <p:nvPr/>
            </p:nvSpPr>
            <p:spPr>
              <a:xfrm>
                <a:off x="1175385" y="3405505"/>
                <a:ext cx="6162675" cy="875030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p>
                <a:pPr marL="285750" indent="-28575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120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Cambria Math" panose="02040503050406030204" pitchFamily="18" charset="0"/>
                      </a:rPr>
                      <m:t>ℎ</m:t>
                    </m:r>
                  </m:oMath>
                </a14:m>
                <a:r>
                  <a:rPr lang="en-US" altLang="zh-CN" sz="1200" dirty="0" smtClean="0">
                    <a:latin typeface="Arial" panose="020B0604020202020204" pitchFamily="34" charset="0"/>
                    <a:ea typeface="微软雅黑" panose="020B0503020204020204" pitchFamily="34" charset="-122"/>
                  </a:rPr>
                  <a:t>:  action index, corresponding to opt-in, opt-out, and exit</a:t>
                </a:r>
                <a:endParaRPr lang="en-US" altLang="zh-CN" sz="1200" dirty="0" smtClean="0"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  <a:p>
                <a:pPr marL="285750" indent="-28575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120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Cambria Math" panose="02040503050406030204" pitchFamily="18" charset="0"/>
                      </a:rPr>
                      <m:t>𝑢</m:t>
                    </m:r>
                    <m:r>
                      <a:rPr lang="en-US" altLang="zh-CN" sz="120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Cambria Math" panose="02040503050406030204" pitchFamily="18" charset="0"/>
                      </a:rPr>
                      <m:t>,</m:t>
                    </m:r>
                    <m:r>
                      <a:rPr lang="en-US" altLang="zh-CN" sz="120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altLang="zh-CN" sz="1200" dirty="0" smtClean="0">
                    <a:latin typeface="Arial" panose="020B0604020202020204" pitchFamily="34" charset="0"/>
                    <a:ea typeface="微软雅黑" panose="020B0503020204020204" pitchFamily="34" charset="-122"/>
                  </a:rPr>
                  <a:t>: mean and standard deviation of the estimated reward distribution, respectively </a:t>
                </a:r>
                <a:endParaRPr lang="en-US" altLang="zh-CN" sz="1200" dirty="0" smtClean="0"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  <a:p>
                <a:pPr marL="285750" indent="-28575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120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altLang="zh-CN" sz="1200" dirty="0" smtClean="0">
                    <a:latin typeface="Arial" panose="020B0604020202020204" pitchFamily="34" charset="0"/>
                    <a:ea typeface="微软雅黑" panose="020B0503020204020204" pitchFamily="34" charset="-122"/>
                  </a:rPr>
                  <a:t>: experience buffer</a:t>
                </a:r>
                <a:endParaRPr lang="en-US" altLang="zh-CN" sz="1200" dirty="0" smtClean="0"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15" name="文本框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5385" y="3405505"/>
                <a:ext cx="6162675" cy="87503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等腰三角形 47"/>
          <p:cNvSpPr>
            <a:spLocks noChangeArrowheads="1"/>
          </p:cNvSpPr>
          <p:nvPr/>
        </p:nvSpPr>
        <p:spPr bwMode="auto">
          <a:xfrm rot="5400000">
            <a:off x="-39787" y="157290"/>
            <a:ext cx="581159" cy="50158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lIns="91438" tIns="45719" rIns="91438" bIns="45719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  <p:sp>
        <p:nvSpPr>
          <p:cNvPr id="12" name="矩形 46"/>
          <p:cNvSpPr>
            <a:spLocks noChangeArrowheads="1"/>
          </p:cNvSpPr>
          <p:nvPr/>
        </p:nvSpPr>
        <p:spPr bwMode="auto">
          <a:xfrm>
            <a:off x="501585" y="170891"/>
            <a:ext cx="5367020" cy="490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30000"/>
              </a:lnSpc>
              <a:buNone/>
            </a:pPr>
            <a:r>
              <a:rPr lang="en-US" altLang="zh-CN" sz="2000" b="1" dirty="0">
                <a:solidFill>
                  <a:schemeClr val="accent1"/>
                </a:solidFill>
                <a:latin typeface="Arial" panose="020B0604020202020204" pitchFamily="34" charset="0"/>
              </a:rPr>
              <a:t>PPO-KL-CLIP for Platform Payment Setting</a:t>
            </a:r>
            <a:endParaRPr lang="en-US" altLang="zh-CN" sz="2000" b="1" dirty="0">
              <a:solidFill>
                <a:schemeClr val="accent1"/>
              </a:solidFill>
              <a:latin typeface="Arial" panose="020B0604020202020204" pitchFamily="34" charset="0"/>
            </a:endParaRPr>
          </a:p>
        </p:txBody>
      </p:sp>
      <p:sp>
        <p:nvSpPr>
          <p:cNvPr id="2" name="TextBox 7"/>
          <p:cNvSpPr txBox="1"/>
          <p:nvPr/>
        </p:nvSpPr>
        <p:spPr>
          <a:xfrm>
            <a:off x="501650" y="586740"/>
            <a:ext cx="8412480" cy="41662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altLang="zh-CN" b="1" dirty="0" smtClean="0">
                <a:sym typeface="+mn-ea"/>
              </a:rPr>
              <a:t>Original PPO —— unstable chanllenge</a:t>
            </a:r>
            <a:r>
              <a:rPr lang="en-US" altLang="zh-CN" b="1" baseline="30000" dirty="0" smtClean="0">
                <a:sym typeface="+mn-ea"/>
              </a:rPr>
              <a:t>[4,5]</a:t>
            </a:r>
            <a:r>
              <a:rPr lang="en-US" altLang="zh-CN" b="1" dirty="0" smtClean="0">
                <a:sym typeface="+mn-ea"/>
              </a:rPr>
              <a:t>:</a:t>
            </a:r>
            <a:endParaRPr lang="en-US" altLang="zh-CN" b="1" dirty="0"/>
          </a:p>
          <a:p>
            <a:pPr marL="6286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dirty="0" smtClean="0">
                <a:sym typeface="+mn-ea"/>
              </a:rPr>
              <a:t>PPO-CLIP: </a:t>
            </a:r>
            <a:r>
              <a:rPr lang="en-US" altLang="zh-CN" dirty="0" smtClean="0"/>
              <a:t>If new policy θ have already deviated original policy Θ significantly, the gradient becomes 0, preventing the policy from recovering. </a:t>
            </a:r>
            <a:endParaRPr lang="en-US" altLang="zh-CN" dirty="0" smtClean="0"/>
          </a:p>
          <a:p>
            <a:pPr marL="6286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PPO-KL: The performance can be influenced by β significantly,</a:t>
            </a: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</a:rPr>
              <a:t> necessitating a balance between KL-restriction and policy updates.</a:t>
            </a:r>
            <a:endParaRPr lang="en-US" altLang="zh-CN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en-US" altLang="zh-CN" b="1" dirty="0" smtClean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en-US" altLang="zh-CN" b="1" dirty="0" smtClean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en-US" altLang="zh-CN" b="1" dirty="0" smtClean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altLang="zh-CN" b="1" dirty="0" smtClean="0"/>
              <a:t>Our solution: PPO-KL-CLIP</a:t>
            </a:r>
            <a:endParaRPr lang="en-US" altLang="zh-CN" b="1" dirty="0" smtClean="0"/>
          </a:p>
          <a:p>
            <a:pPr marL="742950" lvl="1" indent="-285750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US" altLang="zh-CN" dirty="0" smtClean="0"/>
              <a:t>inspired by GRPO</a:t>
            </a:r>
            <a:r>
              <a:rPr lang="en-US" altLang="zh-CN" baseline="30000" dirty="0" smtClean="0"/>
              <a:t>[6]</a:t>
            </a:r>
            <a:endParaRPr lang="en-US" altLang="zh-CN" baseline="30000" dirty="0" smtClean="0"/>
          </a:p>
          <a:p>
            <a:pPr marL="742950" lvl="1" indent="-285750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US" altLang="zh-CN" dirty="0" smtClean="0"/>
              <a:t>add KL normalization</a:t>
            </a:r>
            <a:br>
              <a:rPr lang="en-US" altLang="zh-CN" dirty="0" smtClean="0"/>
            </a:br>
            <a:r>
              <a:rPr lang="en-US" altLang="zh-CN" dirty="0" smtClean="0"/>
              <a:t>to PPO-CLIP, helping recover the deviated policy.</a:t>
            </a:r>
            <a:endParaRPr lang="en-US" altLang="zh-CN" dirty="0" smtClean="0"/>
          </a:p>
          <a:p>
            <a:pPr marL="6286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zh-CN" sz="1200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6286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zh-CN" sz="1200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rcRect r="8394" b="32430"/>
          <a:stretch>
            <a:fillRect/>
          </a:stretch>
        </p:blipFill>
        <p:spPr>
          <a:xfrm>
            <a:off x="1207770" y="2329180"/>
            <a:ext cx="3568065" cy="741045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-635" y="4739005"/>
            <a:ext cx="9144635" cy="404495"/>
          </a:xfrm>
          <a:prstGeom prst="rect">
            <a:avLst/>
          </a:prstGeom>
        </p:spPr>
        <p:txBody>
          <a:bodyPr vert="horz" wrap="square" lIns="0" tIns="9525" rIns="0" bIns="0" rtlCol="0" anchor="b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algn="l">
              <a:lnSpc>
                <a:spcPct val="100000"/>
              </a:lnSpc>
              <a:spcBef>
                <a:spcPts val="100"/>
              </a:spcBef>
            </a:pPr>
            <a:r>
              <a:rPr lang="en-US" altLang="zh-CN" sz="800" dirty="0">
                <a:solidFill>
                  <a:schemeClr val="tx1"/>
                </a:solidFill>
                <a:latin typeface="+mn-lt"/>
                <a:cs typeface="+mn-lt"/>
                <a:sym typeface="+mn-ea"/>
              </a:rPr>
              <a:t>[4] Hsu C C Y, Mendler-D</a:t>
            </a:r>
            <a:r>
              <a:rPr lang="en-US" altLang="en-US" sz="800" dirty="0">
                <a:solidFill>
                  <a:schemeClr val="tx1"/>
                </a:solidFill>
                <a:latin typeface="+mn-lt"/>
                <a:cs typeface="+mn-lt"/>
                <a:sym typeface="+mn-ea"/>
              </a:rPr>
              <a:t>ü</a:t>
            </a:r>
            <a:r>
              <a:rPr lang="en-US" altLang="zh-CN" sz="800" dirty="0">
                <a:solidFill>
                  <a:schemeClr val="tx1"/>
                </a:solidFill>
                <a:latin typeface="+mn-lt"/>
                <a:cs typeface="+mn-lt"/>
                <a:sym typeface="+mn-ea"/>
              </a:rPr>
              <a:t>nner C, Hardt M. Revisiting design choices in proximal policy optimization[J]. arXiv preprint arXiv:2009.10897, 2020.</a:t>
            </a:r>
            <a:endParaRPr lang="en-US" altLang="zh-CN" sz="800" dirty="0">
              <a:solidFill>
                <a:schemeClr val="tx1"/>
              </a:solidFill>
              <a:latin typeface="+mn-lt"/>
              <a:cs typeface="+mn-lt"/>
              <a:sym typeface="+mn-ea"/>
            </a:endParaRPr>
          </a:p>
          <a:p>
            <a:pPr marL="12700" algn="l">
              <a:lnSpc>
                <a:spcPct val="100000"/>
              </a:lnSpc>
              <a:spcBef>
                <a:spcPts val="100"/>
              </a:spcBef>
            </a:pPr>
            <a:r>
              <a:rPr lang="en-US" altLang="zh-CN" sz="800" dirty="0">
                <a:solidFill>
                  <a:schemeClr val="tx1"/>
                </a:solidFill>
                <a:latin typeface="+mn-lt"/>
                <a:cs typeface="+mn-lt"/>
                <a:sym typeface="+mn-ea"/>
              </a:rPr>
              <a:t>[5] Engstrom L, Ilyas A, Santurkar S, et al. Implementation Matters in Deep Policy Gradients: A Case Study on PPO and TRPO[C]//International Conference on Learning Representations. 2020.</a:t>
            </a:r>
            <a:endParaRPr lang="en-US" altLang="zh-CN" sz="800" dirty="0">
              <a:solidFill>
                <a:schemeClr val="tx1"/>
              </a:solidFill>
              <a:latin typeface="+mn-lt"/>
              <a:cs typeface="+mn-lt"/>
              <a:sym typeface="+mn-ea"/>
            </a:endParaRPr>
          </a:p>
          <a:p>
            <a:pPr marL="12700" algn="l">
              <a:lnSpc>
                <a:spcPct val="100000"/>
              </a:lnSpc>
              <a:spcBef>
                <a:spcPts val="100"/>
              </a:spcBef>
            </a:pPr>
            <a:r>
              <a:rPr lang="en-US" altLang="zh-CN" sz="800" dirty="0">
                <a:solidFill>
                  <a:schemeClr val="tx1"/>
                </a:solidFill>
                <a:latin typeface="+mn-lt"/>
                <a:cs typeface="+mn-lt"/>
                <a:sym typeface="+mn-ea"/>
              </a:rPr>
              <a:t>[6]Shao Z, Wang P, Zhu Q, et al. Deepseekmath: Pushing the limits of mathematical reasoning in open language models[J]. arXiv preprint arXiv:2402.03300, 2024.</a:t>
            </a:r>
            <a:endParaRPr lang="en-US" altLang="zh-CN" sz="800" dirty="0">
              <a:solidFill>
                <a:schemeClr val="tx1"/>
              </a:solidFill>
              <a:latin typeface="+mn-lt"/>
              <a:cs typeface="+mn-lt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rcRect t="70423"/>
          <a:stretch>
            <a:fillRect/>
          </a:stretch>
        </p:blipFill>
        <p:spPr>
          <a:xfrm>
            <a:off x="4775835" y="2376805"/>
            <a:ext cx="4082415" cy="33972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rcRect b="27561"/>
          <a:stretch>
            <a:fillRect/>
          </a:stretch>
        </p:blipFill>
        <p:spPr>
          <a:xfrm>
            <a:off x="3096260" y="3550285"/>
            <a:ext cx="5099685" cy="6096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rcRect l="76310" t="72579"/>
          <a:stretch>
            <a:fillRect/>
          </a:stretch>
        </p:blipFill>
        <p:spPr>
          <a:xfrm>
            <a:off x="8176895" y="3861435"/>
            <a:ext cx="960120" cy="3149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等腰三角形 47"/>
          <p:cNvSpPr>
            <a:spLocks noChangeArrowheads="1"/>
          </p:cNvSpPr>
          <p:nvPr/>
        </p:nvSpPr>
        <p:spPr bwMode="auto">
          <a:xfrm rot="5400000">
            <a:off x="-39787" y="157290"/>
            <a:ext cx="581159" cy="50158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lIns="91438" tIns="45719" rIns="91438" bIns="45719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  <p:sp>
        <p:nvSpPr>
          <p:cNvPr id="14" name="矩形 46"/>
          <p:cNvSpPr>
            <a:spLocks noChangeArrowheads="1"/>
          </p:cNvSpPr>
          <p:nvPr/>
        </p:nvSpPr>
        <p:spPr bwMode="auto">
          <a:xfrm>
            <a:off x="501585" y="170891"/>
            <a:ext cx="3599180" cy="490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30000"/>
              </a:lnSpc>
              <a:buNone/>
            </a:pPr>
            <a:r>
              <a:rPr lang="en-US" altLang="zh-CN" sz="2000" b="1" dirty="0">
                <a:solidFill>
                  <a:schemeClr val="accent1"/>
                </a:solidFill>
                <a:latin typeface="Arial" panose="020B0604020202020204" pitchFamily="34" charset="0"/>
              </a:rPr>
              <a:t>Neural Network Architecture</a:t>
            </a:r>
            <a:endParaRPr lang="zh-CN" altLang="en-US" sz="2000" b="1" dirty="0">
              <a:solidFill>
                <a:schemeClr val="accent1"/>
              </a:solidFill>
              <a:latin typeface="Arial" panose="020B060402020202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571365" y="971550"/>
            <a:ext cx="4572635" cy="36918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altLang="zh-CN" sz="1200" b="1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Shared heterogeneous encoder</a:t>
            </a:r>
            <a:endParaRPr lang="en-US" altLang="zh-CN" sz="1200" b="1" dirty="0" smtClean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US" altLang="zh-CN" sz="12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shared structure enhances the extraction of robust features</a:t>
            </a:r>
            <a:endParaRPr lang="en-US" altLang="zh-CN" sz="1200" dirty="0" smtClean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US" altLang="zh-CN" sz="12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heterogeneous structure facilitates simultaneous processing of opt-in and opt-out couriers.</a:t>
            </a:r>
            <a:endParaRPr lang="en-US" altLang="zh-CN" sz="1200" dirty="0" smtClean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altLang="zh-CN" sz="1200" b="1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Triple decision heads</a:t>
            </a:r>
            <a:endParaRPr lang="en-US" altLang="zh-CN" sz="1200" b="1" dirty="0" smtClean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US" altLang="zh-CN" sz="12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for payment setting, order assignment, and courier long-term choice, respectively</a:t>
            </a:r>
            <a:endParaRPr lang="en-US" altLang="zh-CN" sz="1200" dirty="0" smtClean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altLang="zh-CN" sz="1200" b="1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Multi-LoRA for couriers CMAB</a:t>
            </a:r>
            <a:endParaRPr lang="en-US" altLang="zh-CN" sz="1200" b="1" dirty="0" smtClean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US" altLang="zh-CN" sz="12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shared encoder enables couriers to understand the platform's strategy</a:t>
            </a:r>
            <a:endParaRPr lang="en-US" altLang="zh-CN" sz="1200" dirty="0" smtClean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US" altLang="zh-CN" sz="12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multiple lora prevents homogenous strategies among couriers, promoting diverse decision-making</a:t>
            </a:r>
            <a:endParaRPr lang="en-US" altLang="zh-CN" sz="1200" dirty="0" smtClean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6365" y="1205230"/>
            <a:ext cx="4350385" cy="32245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等腰三角形 47"/>
          <p:cNvSpPr>
            <a:spLocks noChangeArrowheads="1"/>
          </p:cNvSpPr>
          <p:nvPr/>
        </p:nvSpPr>
        <p:spPr bwMode="auto">
          <a:xfrm rot="5400000">
            <a:off x="-39787" y="157290"/>
            <a:ext cx="581159" cy="50158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lIns="91438" tIns="45719" rIns="91438" bIns="45719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  <p:sp>
        <p:nvSpPr>
          <p:cNvPr id="14" name="矩形 46"/>
          <p:cNvSpPr>
            <a:spLocks noChangeArrowheads="1"/>
          </p:cNvSpPr>
          <p:nvPr/>
        </p:nvSpPr>
        <p:spPr bwMode="auto">
          <a:xfrm>
            <a:off x="501585" y="170891"/>
            <a:ext cx="2225675" cy="490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l">
              <a:lnSpc>
                <a:spcPct val="130000"/>
              </a:lnSpc>
              <a:buNone/>
            </a:pPr>
            <a:r>
              <a:rPr lang="en-US" altLang="zh-CN" sz="2000" b="1" dirty="0">
                <a:solidFill>
                  <a:schemeClr val="accent1"/>
                </a:solidFill>
                <a:latin typeface="Arial" panose="020B0604020202020204" pitchFamily="34" charset="0"/>
              </a:rPr>
              <a:t>Training Process</a:t>
            </a:r>
            <a:endParaRPr lang="zh-CN" altLang="en-US" sz="2000" b="1" dirty="0" smtClean="0">
              <a:solidFill>
                <a:schemeClr val="accent1"/>
              </a:solidFill>
              <a:latin typeface="Arial" panose="020B0604020202020204" pitchFamily="34" charset="0"/>
            </a:endParaRPr>
          </a:p>
        </p:txBody>
      </p:sp>
      <p:sp>
        <p:nvSpPr>
          <p:cNvPr id="2" name="TextBox 16"/>
          <p:cNvSpPr txBox="1"/>
          <p:nvPr/>
        </p:nvSpPr>
        <p:spPr>
          <a:xfrm>
            <a:off x="5099050" y="833755"/>
            <a:ext cx="4044950" cy="37344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altLang="zh-CN" sz="1200" b="1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Phase1: platform training</a:t>
            </a:r>
            <a:endParaRPr lang="en-US" altLang="zh-CN" sz="1200" b="1" dirty="0" smtClean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US" altLang="zh-CN" sz="12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train an </a:t>
            </a:r>
            <a:r>
              <a:rPr lang="en-US" altLang="zh-CN" sz="1200" dirty="0" smtClean="0">
                <a:solidFill>
                  <a:srgbClr val="A40F39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adaptive policy</a:t>
            </a:r>
            <a:r>
              <a:rPr lang="en-US" altLang="zh-CN" sz="12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 that optimally responds to </a:t>
            </a:r>
            <a:r>
              <a:rPr lang="en-US" altLang="zh-CN" sz="1200" dirty="0" smtClean="0">
                <a:solidFill>
                  <a:srgbClr val="2F5597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all possible decisions made by couriers</a:t>
            </a:r>
            <a:endParaRPr lang="en-US" altLang="zh-CN" sz="1200" dirty="0" smtClean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altLang="zh-CN" sz="1200" b="1" dirty="0" smtClean="0"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Phase2</a:t>
            </a:r>
            <a:r>
              <a:rPr lang="en-US" altLang="zh-CN" sz="1200" b="1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: couriers rraining</a:t>
            </a:r>
            <a:endParaRPr lang="en-US" altLang="zh-CN" sz="1200" b="1" dirty="0" smtClean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US" altLang="zh-CN" sz="12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given the </a:t>
            </a:r>
            <a:r>
              <a:rPr lang="en-US" altLang="zh-CN" sz="1200" dirty="0" smtClean="0">
                <a:solidFill>
                  <a:srgbClr val="A40F39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fixed well-trained platform strategy</a:t>
            </a:r>
            <a:r>
              <a:rPr lang="en-US" altLang="zh-CN" sz="12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, train couriers to </a:t>
            </a:r>
            <a:r>
              <a:rPr lang="en-US" altLang="zh-CN" sz="1200" dirty="0" smtClean="0">
                <a:solidFill>
                  <a:srgbClr val="2F5597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identify the optimal long-term decisions</a:t>
            </a:r>
            <a:r>
              <a:rPr lang="en-US" altLang="zh-CN" sz="12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 aimed at maximizing cumulative earnings</a:t>
            </a:r>
            <a:endParaRPr lang="en-US" altLang="zh-CN" sz="1200" dirty="0" smtClean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1620" y="698500"/>
            <a:ext cx="4893310" cy="43656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46"/>
          <p:cNvSpPr>
            <a:spLocks noChangeArrowheads="1"/>
          </p:cNvSpPr>
          <p:nvPr/>
        </p:nvSpPr>
        <p:spPr bwMode="auto">
          <a:xfrm>
            <a:off x="501585" y="170891"/>
            <a:ext cx="1774825" cy="490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30000"/>
              </a:lnSpc>
              <a:buNone/>
            </a:pPr>
            <a:r>
              <a:rPr lang="en-US" altLang="zh-CN" sz="2000" b="1" dirty="0">
                <a:solidFill>
                  <a:schemeClr val="accent1"/>
                </a:solidFill>
                <a:latin typeface="Arial" panose="020B0604020202020204" pitchFamily="34" charset="0"/>
              </a:rPr>
              <a:t>Case Studies</a:t>
            </a:r>
            <a:endParaRPr lang="en-US" altLang="zh-CN" sz="2000" b="1" dirty="0">
              <a:solidFill>
                <a:schemeClr val="accent1"/>
              </a:solidFill>
              <a:latin typeface="Arial" panose="020B0604020202020204" pitchFamily="34" charset="0"/>
            </a:endParaRPr>
          </a:p>
        </p:txBody>
      </p:sp>
      <p:sp>
        <p:nvSpPr>
          <p:cNvPr id="27" name="等腰三角形 47"/>
          <p:cNvSpPr>
            <a:spLocks noChangeArrowheads="1"/>
          </p:cNvSpPr>
          <p:nvPr/>
        </p:nvSpPr>
        <p:spPr bwMode="auto">
          <a:xfrm rot="5400000">
            <a:off x="-39787" y="157290"/>
            <a:ext cx="581159" cy="50158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lIns="91438" tIns="45719" rIns="91438" bIns="45719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1585" y="764495"/>
            <a:ext cx="8206552" cy="370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q"/>
            </a:pPr>
            <a:r>
              <a:rPr lang="en-US" altLang="zh-CN" b="1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Food delivery in Hong Kong, China</a:t>
            </a:r>
            <a:endParaRPr lang="en-US" altLang="zh-CN" b="1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" name="TextBox 5"/>
          <p:cNvSpPr txBox="1"/>
          <p:nvPr/>
        </p:nvSpPr>
        <p:spPr>
          <a:xfrm>
            <a:off x="628585" y="3355295"/>
            <a:ext cx="8206552" cy="3708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q"/>
            </a:pPr>
            <a:r>
              <a:rPr lang="en-US" altLang="zh-CN" b="1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Comparative policies</a:t>
            </a:r>
            <a:endParaRPr lang="en-US" altLang="zh-CN" b="1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21385" y="3704590"/>
            <a:ext cx="3638550" cy="139890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385" y="1176020"/>
            <a:ext cx="2886075" cy="213804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9985" y="2303780"/>
            <a:ext cx="3812540" cy="250761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8840" y="117475"/>
            <a:ext cx="4345305" cy="23952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l="1424" t="12521"/>
          <a:stretch>
            <a:fillRect/>
          </a:stretch>
        </p:blipFill>
        <p:spPr>
          <a:xfrm>
            <a:off x="1270" y="661035"/>
            <a:ext cx="3032125" cy="1682115"/>
          </a:xfrm>
          <a:prstGeom prst="rect">
            <a:avLst/>
          </a:prstGeom>
        </p:spPr>
      </p:pic>
      <p:sp>
        <p:nvSpPr>
          <p:cNvPr id="27" name="等腰三角形 47"/>
          <p:cNvSpPr>
            <a:spLocks noChangeArrowheads="1"/>
          </p:cNvSpPr>
          <p:nvPr/>
        </p:nvSpPr>
        <p:spPr bwMode="auto">
          <a:xfrm rot="5400000">
            <a:off x="-39787" y="157290"/>
            <a:ext cx="581159" cy="50158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lIns="91438" tIns="45719" rIns="91438" bIns="45719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  <p:sp>
        <p:nvSpPr>
          <p:cNvPr id="8" name="矩形 46"/>
          <p:cNvSpPr>
            <a:spLocks noChangeArrowheads="1"/>
          </p:cNvSpPr>
          <p:nvPr/>
        </p:nvSpPr>
        <p:spPr bwMode="auto">
          <a:xfrm>
            <a:off x="501585" y="170891"/>
            <a:ext cx="1774825" cy="490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30000"/>
              </a:lnSpc>
              <a:buNone/>
            </a:pPr>
            <a:r>
              <a:rPr lang="en-US" altLang="zh-CN" sz="2000" b="1" dirty="0">
                <a:solidFill>
                  <a:schemeClr val="accent1"/>
                </a:solidFill>
                <a:latin typeface="Arial" panose="020B0604020202020204" pitchFamily="34" charset="0"/>
              </a:rPr>
              <a:t>Case Studies</a:t>
            </a:r>
            <a:endParaRPr lang="zh-CN" altLang="en-US" sz="2000" b="1" dirty="0">
              <a:solidFill>
                <a:schemeClr val="accent1"/>
              </a:solidFill>
              <a:latin typeface="Arial" panose="020B0604020202020204" pitchFamily="34" charset="0"/>
            </a:endParaRPr>
          </a:p>
        </p:txBody>
      </p:sp>
      <p:pic>
        <p:nvPicPr>
          <p:cNvPr id="2" name="图片 1" descr="2"/>
          <p:cNvPicPr>
            <a:picLocks noChangeAspect="1"/>
          </p:cNvPicPr>
          <p:nvPr/>
        </p:nvPicPr>
        <p:blipFill>
          <a:blip r:embed="rId3"/>
          <a:srcRect t="14541"/>
          <a:stretch>
            <a:fillRect/>
          </a:stretch>
        </p:blipFill>
        <p:spPr>
          <a:xfrm>
            <a:off x="5996305" y="661035"/>
            <a:ext cx="3148965" cy="1682115"/>
          </a:xfrm>
          <a:prstGeom prst="rect">
            <a:avLst/>
          </a:prstGeom>
        </p:spPr>
      </p:pic>
      <p:pic>
        <p:nvPicPr>
          <p:cNvPr id="5" name="图片 4" descr="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rcRect l="1395" t="14042" r="2466"/>
          <a:stretch>
            <a:fillRect/>
          </a:stretch>
        </p:blipFill>
        <p:spPr>
          <a:xfrm>
            <a:off x="3005455" y="655320"/>
            <a:ext cx="2991485" cy="168783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37795" y="2752090"/>
            <a:ext cx="7309485" cy="48831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q"/>
            </a:pPr>
            <a:r>
              <a:rPr lang="en-US" altLang="zh-CN" b="1" dirty="0" smtClean="0"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How platforms discriminate different types of couriers</a:t>
            </a:r>
            <a:r>
              <a:rPr lang="zh-CN" altLang="en-US" b="1" dirty="0" smtClean="0"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？</a:t>
            </a:r>
            <a:endParaRPr lang="zh-CN" altLang="en-US" b="1" dirty="0" smtClean="0">
              <a:latin typeface="Arial" panose="020B0604020202020204" pitchFamily="34" charset="0"/>
              <a:ea typeface="微软雅黑" panose="020B0503020204020204" pitchFamily="34" charset="-122"/>
              <a:sym typeface="+mn-ea"/>
            </a:endParaRP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q"/>
            </a:pPr>
            <a:endParaRPr lang="zh-CN" altLang="en-US" sz="1400" b="1" dirty="0" smtClean="0">
              <a:latin typeface="Arial" panose="020B0604020202020204" pitchFamily="34" charset="0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37795" y="3173095"/>
            <a:ext cx="4572000" cy="14890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628650" lvl="1" indent="-28575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en-US" altLang="zh-CN" dirty="0" smtClean="0"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For opt-in couriers </a:t>
            </a:r>
            <a:r>
              <a:rPr lang="en-US" altLang="zh-CN" dirty="0" smtClean="0">
                <a:solidFill>
                  <a:srgbClr val="2F5597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(blue curves)</a:t>
            </a:r>
            <a:r>
              <a:rPr lang="en-US" altLang="zh-CN" dirty="0" smtClean="0"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: </a:t>
            </a:r>
            <a:br>
              <a:rPr lang="en-US" altLang="zh-CN" dirty="0" smtClean="0"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</a:b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Higher reservation couriers receive:</a:t>
            </a:r>
            <a:endParaRPr lang="en-US" altLang="zh-CN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1085850" lvl="2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higher unit payments</a:t>
            </a:r>
            <a:endParaRPr lang="en-US" altLang="zh-CN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1085850" lvl="2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lower workloads</a:t>
            </a:r>
            <a:endParaRPr lang="en-US" altLang="zh-CN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1085850" lvl="2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lower total earnings</a:t>
            </a:r>
            <a:endParaRPr lang="en-US" altLang="zh-CN" sz="1400" dirty="0" smtClean="0">
              <a:latin typeface="Arial" panose="020B0604020202020204" pitchFamily="34" charset="0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053840" y="3173095"/>
            <a:ext cx="4495800" cy="162877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628650" lvl="1" indent="-28575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For opt-out couriers</a:t>
            </a:r>
            <a:r>
              <a:rPr lang="en-US" altLang="zh-CN" dirty="0" smtClean="0"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 </a:t>
            </a:r>
            <a:r>
              <a:rPr lang="en-US" altLang="zh-CN" dirty="0" smtClean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(red curves)</a:t>
            </a: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:</a:t>
            </a:r>
            <a:b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</a:b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Higher reservation </a:t>
            </a: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couriers experience:</a:t>
            </a:r>
            <a:endParaRPr lang="en-US" altLang="zh-CN" dirty="0">
              <a:latin typeface="Arial" panose="020B0604020202020204" pitchFamily="34" charset="0"/>
              <a:ea typeface="微软雅黑" panose="020B0503020204020204" pitchFamily="34" charset="-122"/>
              <a:sym typeface="+mn-ea"/>
            </a:endParaRPr>
          </a:p>
          <a:p>
            <a:pPr marL="1085850" lvl="2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higher unit payments</a:t>
            </a:r>
            <a:endParaRPr lang="en-US" altLang="zh-CN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1085850" lvl="2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slightly lower workloads</a:t>
            </a:r>
            <a:endParaRPr lang="en-US" altLang="zh-CN" dirty="0">
              <a:latin typeface="Arial" panose="020B0604020202020204" pitchFamily="34" charset="0"/>
              <a:ea typeface="微软雅黑" panose="020B0503020204020204" pitchFamily="34" charset="-122"/>
              <a:sym typeface="+mn-ea"/>
            </a:endParaRPr>
          </a:p>
          <a:p>
            <a:pPr marL="1085850" lvl="2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similar earnings compaerd to low reservation couriers</a:t>
            </a:r>
            <a:endParaRPr lang="en-US" altLang="zh-CN" dirty="0">
              <a:latin typeface="Arial" panose="020B0604020202020204" pitchFamily="34" charset="0"/>
              <a:ea typeface="微软雅黑" panose="020B0503020204020204" pitchFamily="34" charset="-122"/>
              <a:sym typeface="+mn-ea"/>
            </a:endParaRPr>
          </a:p>
          <a:p>
            <a:pPr marL="342900" lvl="1" indent="0">
              <a:lnSpc>
                <a:spcPct val="130000"/>
              </a:lnSpc>
              <a:buNone/>
            </a:pPr>
            <a:endParaRPr lang="en-US" altLang="zh-CN" sz="1400" i="1" dirty="0" smtClean="0">
              <a:solidFill>
                <a:srgbClr val="C00000"/>
              </a:solidFill>
              <a:latin typeface="Arial" panose="020B0604020202020204" pitchFamily="34" charset="0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1" name="TextBox 8"/>
          <p:cNvSpPr txBox="1"/>
          <p:nvPr>
            <p:custDataLst>
              <p:tags r:id="rId6"/>
            </p:custDataLst>
          </p:nvPr>
        </p:nvSpPr>
        <p:spPr>
          <a:xfrm>
            <a:off x="1270" y="2343150"/>
            <a:ext cx="3003550" cy="3308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30000"/>
              </a:lnSpc>
            </a:pPr>
            <a:r>
              <a:rPr lang="en-US" sz="1200" smtClean="0">
                <a:latin typeface="Arial" panose="020B0604020202020204" pitchFamily="34" charset="0"/>
                <a:ea typeface="微软雅黑" panose="020B0503020204020204" pitchFamily="34" charset="-122"/>
              </a:rPr>
              <a:t>Unit Payment (payment per minute)</a:t>
            </a:r>
            <a:endParaRPr lang="en-US" sz="1200" dirty="0" smtClean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2" name="TextBox 8"/>
          <p:cNvSpPr txBox="1"/>
          <p:nvPr>
            <p:custDataLst>
              <p:tags r:id="rId7"/>
            </p:custDataLst>
          </p:nvPr>
        </p:nvSpPr>
        <p:spPr>
          <a:xfrm>
            <a:off x="3005455" y="2343150"/>
            <a:ext cx="3002280" cy="3308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30000"/>
              </a:lnSpc>
            </a:pPr>
            <a:r>
              <a:rPr lang="en-US" sz="1200" smtClean="0">
                <a:latin typeface="Arial" panose="020B0604020202020204" pitchFamily="34" charset="0"/>
                <a:ea typeface="微软雅黑" panose="020B0503020204020204" pitchFamily="34" charset="-122"/>
              </a:rPr>
              <a:t>Total Workload (measured by time)</a:t>
            </a:r>
            <a:endParaRPr lang="en-US" sz="1200" dirty="0" smtClean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4" name="TextBox 8"/>
          <p:cNvSpPr txBox="1"/>
          <p:nvPr>
            <p:custDataLst>
              <p:tags r:id="rId8"/>
            </p:custDataLst>
          </p:nvPr>
        </p:nvSpPr>
        <p:spPr>
          <a:xfrm>
            <a:off x="6142990" y="2343150"/>
            <a:ext cx="3002280" cy="3308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30000"/>
              </a:lnSpc>
            </a:pPr>
            <a:r>
              <a:rPr lang="en-US" sz="1200" smtClean="0">
                <a:latin typeface="Arial" panose="020B0604020202020204" pitchFamily="34" charset="0"/>
                <a:ea typeface="微软雅黑" panose="020B0503020204020204" pitchFamily="34" charset="-122"/>
              </a:rPr>
              <a:t>Total Earning (whole preiod)</a:t>
            </a:r>
            <a:endParaRPr lang="en-US" sz="1200" dirty="0" smtClean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等腰三角形 47"/>
          <p:cNvSpPr>
            <a:spLocks noChangeArrowheads="1"/>
          </p:cNvSpPr>
          <p:nvPr/>
        </p:nvSpPr>
        <p:spPr bwMode="auto">
          <a:xfrm rot="5400000">
            <a:off x="-39787" y="157290"/>
            <a:ext cx="581159" cy="50158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lIns="91438" tIns="45719" rIns="91438" bIns="45719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1650" y="751840"/>
            <a:ext cx="4039235" cy="260985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q"/>
            </a:pPr>
            <a:r>
              <a:rPr lang="en-US" altLang="zh-CN" b="1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How DPR affects couriers behavior</a:t>
            </a:r>
            <a:r>
              <a:rPr lang="zh-CN" altLang="en-US" b="1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？</a:t>
            </a:r>
            <a:endParaRPr lang="zh-CN" altLang="en-US" b="1" dirty="0" smtClean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457200" lvl="2" indent="-285750">
              <a:lnSpc>
                <a:spcPct val="130000"/>
              </a:lnSpc>
              <a:buFont typeface="Wingdings" panose="05000000000000000000" charset="0"/>
              <a:buChar char="Ø"/>
            </a:pPr>
            <a:r>
              <a:rPr lang="en-US" altLang="zh-CN" dirty="0" smtClean="0"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More couriers are attracted to choose opt-out option on the platform, leading to a lower exiting rate. </a:t>
            </a:r>
            <a:endParaRPr lang="en-US" altLang="zh-CN" dirty="0" smtClean="0">
              <a:latin typeface="Arial" panose="020B0604020202020204" pitchFamily="34" charset="0"/>
              <a:ea typeface="微软雅黑" panose="020B0503020204020204" pitchFamily="34" charset="-122"/>
              <a:sym typeface="+mn-ea"/>
            </a:endParaRPr>
          </a:p>
          <a:p>
            <a:pPr marL="457200" lvl="2" indent="-285750">
              <a:lnSpc>
                <a:spcPct val="130000"/>
              </a:lnSpc>
              <a:buFont typeface="Wingdings" panose="05000000000000000000" charset="0"/>
              <a:buChar char="Ø"/>
            </a:pPr>
            <a:r>
              <a:rPr lang="en-US" altLang="zh-CN" dirty="0" smtClean="0"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DPR </a:t>
            </a: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</a:rPr>
              <a:t>effectively protects the rights of high-reservation couriers, allowing them to choose opt out to access more work opportunities.</a:t>
            </a:r>
            <a:endParaRPr lang="en-US" altLang="zh-CN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q"/>
            </a:pPr>
            <a:endParaRPr lang="en-US" altLang="zh-CN" b="1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8" name="矩形 46"/>
          <p:cNvSpPr>
            <a:spLocks noChangeArrowheads="1"/>
          </p:cNvSpPr>
          <p:nvPr/>
        </p:nvSpPr>
        <p:spPr bwMode="auto">
          <a:xfrm>
            <a:off x="501585" y="170891"/>
            <a:ext cx="1774825" cy="490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30000"/>
              </a:lnSpc>
              <a:buNone/>
            </a:pPr>
            <a:r>
              <a:rPr lang="en-US" altLang="zh-CN" sz="2000" b="1" dirty="0">
                <a:solidFill>
                  <a:schemeClr val="accent1"/>
                </a:solidFill>
                <a:latin typeface="Arial" panose="020B0604020202020204" pitchFamily="34" charset="0"/>
              </a:rPr>
              <a:t>Case Studies</a:t>
            </a:r>
            <a:endParaRPr lang="zh-CN" altLang="en-US" sz="2000" b="1" dirty="0">
              <a:solidFill>
                <a:schemeClr val="accent1"/>
              </a:solidFill>
              <a:latin typeface="Arial" panose="020B0604020202020204" pitchFamily="34" charset="0"/>
            </a:endParaRPr>
          </a:p>
        </p:txBody>
      </p:sp>
      <p:pic>
        <p:nvPicPr>
          <p:cNvPr id="2" name="图片 1" descr="1"/>
          <p:cNvPicPr>
            <a:picLocks noChangeAspect="1"/>
          </p:cNvPicPr>
          <p:nvPr/>
        </p:nvPicPr>
        <p:blipFill>
          <a:blip r:embed="rId1"/>
          <a:srcRect t="5843"/>
          <a:stretch>
            <a:fillRect/>
          </a:stretch>
        </p:blipFill>
        <p:spPr>
          <a:xfrm>
            <a:off x="5003165" y="207010"/>
            <a:ext cx="4065270" cy="4185285"/>
          </a:xfrm>
          <a:prstGeom prst="rect">
            <a:avLst/>
          </a:prstGeom>
        </p:spPr>
      </p:pic>
      <p:sp>
        <p:nvSpPr>
          <p:cNvPr id="14" name="TextBox 8"/>
          <p:cNvSpPr txBox="1"/>
          <p:nvPr>
            <p:custDataLst>
              <p:tags r:id="rId2"/>
            </p:custDataLst>
          </p:nvPr>
        </p:nvSpPr>
        <p:spPr>
          <a:xfrm>
            <a:off x="5003165" y="4399915"/>
            <a:ext cx="4065270" cy="2781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>
              <a:lnSpc>
                <a:spcPct val="130000"/>
              </a:lnSpc>
            </a:pPr>
            <a:r>
              <a:rPr lang="en-US" altLang="zh-CN" sz="12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Proportion of Choices Among Couriers</a:t>
            </a:r>
            <a:endParaRPr lang="en-US" altLang="zh-CN" sz="1200" dirty="0" smtClean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等腰三角形 47"/>
          <p:cNvSpPr>
            <a:spLocks noChangeArrowheads="1"/>
          </p:cNvSpPr>
          <p:nvPr/>
        </p:nvSpPr>
        <p:spPr bwMode="auto">
          <a:xfrm rot="5400000">
            <a:off x="-39787" y="157290"/>
            <a:ext cx="581159" cy="50158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lIns="91438" tIns="45719" rIns="91438" bIns="45719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1585" y="752051"/>
            <a:ext cx="8206552" cy="370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q"/>
            </a:pPr>
            <a:r>
              <a:rPr lang="en-US" altLang="zh-CN" b="1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How DPR affects platform profits</a:t>
            </a:r>
            <a:r>
              <a:rPr lang="zh-CN" altLang="en-US" b="1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？</a:t>
            </a:r>
            <a:endParaRPr lang="en-US" altLang="zh-CN" b="1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8" name="矩形 46"/>
          <p:cNvSpPr>
            <a:spLocks noChangeArrowheads="1"/>
          </p:cNvSpPr>
          <p:nvPr/>
        </p:nvSpPr>
        <p:spPr bwMode="auto">
          <a:xfrm>
            <a:off x="501585" y="170891"/>
            <a:ext cx="1774825" cy="490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30000"/>
              </a:lnSpc>
              <a:buNone/>
            </a:pPr>
            <a:r>
              <a:rPr lang="en-US" altLang="zh-CN" sz="2000" b="1" dirty="0">
                <a:solidFill>
                  <a:schemeClr val="accent1"/>
                </a:solidFill>
                <a:latin typeface="Arial" panose="020B0604020202020204" pitchFamily="34" charset="0"/>
              </a:rPr>
              <a:t>Case Studies</a:t>
            </a:r>
            <a:endParaRPr lang="zh-CN" altLang="en-US" sz="2000" b="1" dirty="0">
              <a:solidFill>
                <a:schemeClr val="accent1"/>
              </a:solidFill>
              <a:latin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70940" y="1237615"/>
            <a:ext cx="6343015" cy="2628900"/>
          </a:xfrm>
          <a:prstGeom prst="rect">
            <a:avLst/>
          </a:prstGeom>
        </p:spPr>
      </p:pic>
      <p:sp>
        <p:nvSpPr>
          <p:cNvPr id="4" name="TextBox 9"/>
          <p:cNvSpPr txBox="1"/>
          <p:nvPr/>
        </p:nvSpPr>
        <p:spPr>
          <a:xfrm>
            <a:off x="382551" y="3981331"/>
            <a:ext cx="8206552" cy="3308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628650" lvl="1" indent="-28575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en-US" altLang="zh-CN" sz="12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The platform gets higher profits since the increased number of active couriers helps fulfill more orders.</a:t>
            </a:r>
            <a:endParaRPr lang="en-US" altLang="zh-CN" sz="1200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46"/>
          <p:cNvSpPr>
            <a:spLocks noChangeArrowheads="1"/>
          </p:cNvSpPr>
          <p:nvPr/>
        </p:nvSpPr>
        <p:spPr bwMode="auto">
          <a:xfrm>
            <a:off x="501585" y="208028"/>
            <a:ext cx="8279765" cy="3975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en-US" altLang="zh-CN" sz="2000" b="1" dirty="0" smtClean="0">
                <a:solidFill>
                  <a:schemeClr val="accent1"/>
                </a:solidFill>
                <a:latin typeface="+mn-lt"/>
                <a:cs typeface="Calibri" panose="020F0502020204030204" pitchFamily="34" charset="0"/>
              </a:rPr>
              <a:t> Background: Algorithm Discrimination in Food-Delivery Platforms </a:t>
            </a:r>
            <a:endParaRPr lang="zh-CN" altLang="en-US" sz="2000" b="1" dirty="0">
              <a:solidFill>
                <a:schemeClr val="accent1"/>
              </a:solidFill>
              <a:latin typeface="+mn-lt"/>
              <a:cs typeface="Calibri" panose="020F0502020204030204" pitchFamily="34" charset="0"/>
            </a:endParaRPr>
          </a:p>
        </p:txBody>
      </p:sp>
      <p:sp>
        <p:nvSpPr>
          <p:cNvPr id="27" name="等腰三角形 47"/>
          <p:cNvSpPr>
            <a:spLocks noChangeArrowheads="1"/>
          </p:cNvSpPr>
          <p:nvPr/>
        </p:nvSpPr>
        <p:spPr bwMode="auto">
          <a:xfrm rot="5400000">
            <a:off x="-39787" y="157290"/>
            <a:ext cx="581159" cy="50158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lIns="91438" tIns="45719" rIns="91438" bIns="45719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596145" y="605952"/>
            <a:ext cx="8129155" cy="29610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q"/>
            </a:pPr>
            <a:r>
              <a:rPr lang="en-US" altLang="zh-CN" b="1" dirty="0" smtClean="0"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Learning algorithm in food-delivery platforms: </a:t>
            </a:r>
            <a:endParaRPr lang="en-US" altLang="zh-CN" b="1" dirty="0" smtClean="0">
              <a:latin typeface="Arial" panose="020B0604020202020204" pitchFamily="34" charset="0"/>
              <a:ea typeface="微软雅黑" panose="020B0503020204020204" pitchFamily="34" charset="-122"/>
              <a:sym typeface="+mn-ea"/>
            </a:endParaRPr>
          </a:p>
          <a:p>
            <a:pPr marL="628650" lvl="1" indent="-285750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altLang="zh-CN" dirty="0" smtClean="0">
                <a:ea typeface="微软雅黑" panose="020B0503020204020204" pitchFamily="34" charset="-122"/>
                <a:cs typeface="Calibri" panose="020F0502020204030204" pitchFamily="34" charset="0"/>
              </a:rPr>
              <a:t>profit maximization: Platforms aim to achieve </a:t>
            </a:r>
            <a:r>
              <a:rPr lang="en-US" altLang="zh-CN" dirty="0" smtClean="0">
                <a:solidFill>
                  <a:srgbClr val="A40F39"/>
                </a:solidFill>
                <a:ea typeface="微软雅黑" panose="020B0503020204020204" pitchFamily="34" charset="-122"/>
                <a:cs typeface="Calibri" panose="020F0502020204030204" pitchFamily="34" charset="0"/>
              </a:rPr>
              <a:t>optimal control</a:t>
            </a:r>
            <a:r>
              <a:rPr lang="en-US" altLang="zh-CN" dirty="0" smtClean="0">
                <a:ea typeface="微软雅黑" panose="020B0503020204020204" pitchFamily="34" charset="-122"/>
                <a:cs typeface="Calibri" panose="020F0502020204030204" pitchFamily="34" charset="0"/>
              </a:rPr>
              <a:t> over couriers while </a:t>
            </a:r>
            <a:r>
              <a:rPr lang="en-US" altLang="zh-CN" dirty="0" smtClean="0">
                <a:solidFill>
                  <a:schemeClr val="tx1"/>
                </a:solidFill>
                <a:ea typeface="微软雅黑" panose="020B0503020204020204" pitchFamily="34" charset="-122"/>
                <a:cs typeface="Calibri" panose="020F0502020204030204" pitchFamily="34" charset="0"/>
              </a:rPr>
              <a:t>offering the</a:t>
            </a:r>
            <a:r>
              <a:rPr lang="en-US" altLang="zh-CN" dirty="0" smtClean="0">
                <a:solidFill>
                  <a:srgbClr val="2F5597"/>
                </a:solidFill>
                <a:ea typeface="微软雅黑" panose="020B0503020204020204" pitchFamily="34" charset="-122"/>
                <a:cs typeface="Calibri" panose="020F0502020204030204" pitchFamily="34" charset="0"/>
              </a:rPr>
              <a:t> lowest payment</a:t>
            </a:r>
            <a:r>
              <a:rPr lang="en-US" altLang="zh-CN" dirty="0" smtClean="0">
                <a:ea typeface="微软雅黑" panose="020B0503020204020204" pitchFamily="34" charset="-122"/>
                <a:cs typeface="Calibri" panose="020F0502020204030204" pitchFamily="34" charset="0"/>
              </a:rPr>
              <a:t>.</a:t>
            </a:r>
            <a:endParaRPr lang="en-US" altLang="zh-CN" dirty="0" smtClean="0">
              <a:ea typeface="微软雅黑" panose="020B0503020204020204" pitchFamily="34" charset="-122"/>
              <a:cs typeface="Calibri" panose="020F0502020204030204" pitchFamily="34" charset="0"/>
            </a:endParaRPr>
          </a:p>
          <a:p>
            <a:pPr marL="628650" lvl="1" indent="-285750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altLang="zh-CN" dirty="0" smtClean="0">
                <a:ea typeface="微软雅黑" panose="020B0503020204020204" pitchFamily="34" charset="-122"/>
                <a:cs typeface="Calibri" panose="020F0502020204030204" pitchFamily="34" charset="0"/>
              </a:rPr>
              <a:t>overuse of privacy data: Platforms </a:t>
            </a:r>
            <a:r>
              <a:rPr lang="en-US" altLang="zh-CN" dirty="0" smtClean="0">
                <a:ea typeface="微软雅黑" panose="020B0503020204020204" pitchFamily="34" charset="-122"/>
                <a:cs typeface="Calibri" panose="020F0502020204030204" pitchFamily="34" charset="0"/>
              </a:rPr>
              <a:t>utilize personal data to differentiate between various types of couriers.</a:t>
            </a:r>
            <a:endParaRPr lang="en-US" altLang="zh-CN" dirty="0" smtClean="0">
              <a:ea typeface="微软雅黑" panose="020B0503020204020204" pitchFamily="34" charset="-122"/>
              <a:cs typeface="Calibri" panose="020F0502020204030204" pitchFamily="34" charset="0"/>
            </a:endParaRP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q"/>
            </a:pPr>
            <a:r>
              <a:rPr lang="en-US" altLang="zh-CN" b="1" dirty="0" smtClean="0">
                <a:ea typeface="微软雅黑" panose="020B0503020204020204" pitchFamily="34" charset="-122"/>
                <a:cs typeface="Calibri" panose="020F0502020204030204" pitchFamily="34" charset="0"/>
              </a:rPr>
              <a:t>Discriminatory algorithmic labor management: </a:t>
            </a:r>
            <a:endParaRPr lang="en-US" altLang="zh-CN" b="1" dirty="0" smtClean="0">
              <a:ea typeface="微软雅黑" panose="020B0503020204020204" pitchFamily="34" charset="-122"/>
              <a:cs typeface="Calibri" panose="020F0502020204030204" pitchFamily="34" charset="0"/>
            </a:endParaRPr>
          </a:p>
          <a:p>
            <a:pPr marL="628650" lvl="1" indent="-285750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rgbClr val="2F5597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personalized payment</a:t>
            </a: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: Couriers have varying expected salaries for the same work (referred to as ‘</a:t>
            </a: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reservation value’) → </a:t>
            </a:r>
            <a:r>
              <a:rPr lang="en-US" altLang="zh-CN" i="1" dirty="0"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violating principle of ‘</a:t>
            </a:r>
            <a:r>
              <a:rPr lang="en-US" altLang="zh-CN" i="1" dirty="0">
                <a:solidFill>
                  <a:srgbClr val="2F5597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equal pay for equal work</a:t>
            </a:r>
            <a:r>
              <a:rPr lang="en-US" altLang="zh-CN" i="1" dirty="0"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’</a:t>
            </a:r>
            <a:endParaRPr lang="en-US" altLang="zh-CN" dirty="0">
              <a:latin typeface="Arial" panose="020B0604020202020204" pitchFamily="34" charset="0"/>
              <a:ea typeface="微软雅黑" panose="020B0503020204020204" pitchFamily="34" charset="-122"/>
              <a:sym typeface="+mn-ea"/>
            </a:endParaRPr>
          </a:p>
          <a:p>
            <a:pPr marL="628650" lvl="1" indent="-285750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rgbClr val="A40F3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dispatching preference</a:t>
            </a:r>
            <a:r>
              <a:rPr lang="en-US" altLang="zh-CN" dirty="0" smtClean="0"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: Couriers with high willingness to work present higher certainty and lower costs for platforms </a:t>
            </a: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→</a:t>
            </a:r>
            <a:r>
              <a:rPr lang="en-US" altLang="zh-CN" dirty="0" smtClean="0"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 prioritize couriers with more favorite working pattern</a:t>
            </a:r>
            <a:endParaRPr lang="en-US" altLang="zh-CN" i="1" dirty="0">
              <a:solidFill>
                <a:srgbClr val="A40F39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q"/>
            </a:pPr>
            <a:r>
              <a:rPr lang="en-US" altLang="zh-CN" b="1" dirty="0" smtClean="0">
                <a:ea typeface="微软雅黑" panose="020B0503020204020204" pitchFamily="34" charset="-122"/>
                <a:cs typeface="Calibri" panose="020F0502020204030204" pitchFamily="34" charset="0"/>
                <a:sym typeface="+mn-ea"/>
              </a:rPr>
              <a:t>Couriers controlled by algorithms: </a:t>
            </a:r>
            <a:endParaRPr lang="en-US" altLang="zh-CN" b="1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17" name="图片 16" descr="meituan"/>
          <p:cNvPicPr>
            <a:picLocks noChangeAspect="1"/>
          </p:cNvPicPr>
          <p:nvPr/>
        </p:nvPicPr>
        <p:blipFill>
          <a:blip r:embed="rId1"/>
          <a:srcRect l="16834"/>
          <a:stretch>
            <a:fillRect/>
          </a:stretch>
        </p:blipFill>
        <p:spPr>
          <a:xfrm>
            <a:off x="1386205" y="3566795"/>
            <a:ext cx="1910715" cy="1292860"/>
          </a:xfrm>
          <a:prstGeom prst="rect">
            <a:avLst/>
          </a:prstGeom>
        </p:spPr>
      </p:pic>
      <p:pic>
        <p:nvPicPr>
          <p:cNvPr id="19" name="图片 18" descr="b719-innckce9090871"/>
          <p:cNvPicPr>
            <a:picLocks noChangeAspect="1"/>
          </p:cNvPicPr>
          <p:nvPr/>
        </p:nvPicPr>
        <p:blipFill>
          <a:blip r:embed="rId2"/>
          <a:srcRect l="2730" t="14030" r="4884" b="28292"/>
          <a:stretch>
            <a:fillRect/>
          </a:stretch>
        </p:blipFill>
        <p:spPr>
          <a:xfrm>
            <a:off x="5852160" y="3566795"/>
            <a:ext cx="1910715" cy="1292860"/>
          </a:xfrm>
          <a:prstGeom prst="rect">
            <a:avLst/>
          </a:prstGeom>
        </p:spPr>
      </p:pic>
      <p:pic>
        <p:nvPicPr>
          <p:cNvPr id="20" name="图片 19" descr="59b08c553a8b053b2be46428"/>
          <p:cNvPicPr>
            <a:picLocks noChangeAspect="1"/>
          </p:cNvPicPr>
          <p:nvPr/>
        </p:nvPicPr>
        <p:blipFill>
          <a:blip r:embed="rId3"/>
          <a:srcRect l="3144" r="1296"/>
          <a:stretch>
            <a:fillRect/>
          </a:stretch>
        </p:blipFill>
        <p:spPr>
          <a:xfrm>
            <a:off x="3700780" y="3559810"/>
            <a:ext cx="1920875" cy="12992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等腰三角形 47"/>
          <p:cNvSpPr>
            <a:spLocks noChangeArrowheads="1"/>
          </p:cNvSpPr>
          <p:nvPr/>
        </p:nvSpPr>
        <p:spPr bwMode="auto">
          <a:xfrm rot="5400000">
            <a:off x="-39787" y="157290"/>
            <a:ext cx="581159" cy="50158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lIns="91438" tIns="45719" rIns="91438" bIns="45719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1585" y="752051"/>
            <a:ext cx="8206552" cy="370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q"/>
            </a:pPr>
            <a:r>
              <a:rPr lang="en-US" altLang="zh-CN" b="1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How DPR affects customers satisfication</a:t>
            </a:r>
            <a:r>
              <a:rPr lang="zh-CN" altLang="en-US" b="1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？</a:t>
            </a:r>
            <a:endParaRPr lang="en-US" altLang="zh-CN" b="1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8" name="矩形 46"/>
          <p:cNvSpPr>
            <a:spLocks noChangeArrowheads="1"/>
          </p:cNvSpPr>
          <p:nvPr/>
        </p:nvSpPr>
        <p:spPr bwMode="auto">
          <a:xfrm>
            <a:off x="501585" y="170891"/>
            <a:ext cx="1774825" cy="490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30000"/>
              </a:lnSpc>
              <a:buNone/>
            </a:pPr>
            <a:r>
              <a:rPr lang="en-US" altLang="zh-CN" sz="2000" b="1" dirty="0">
                <a:solidFill>
                  <a:schemeClr val="accent1"/>
                </a:solidFill>
                <a:latin typeface="Arial" panose="020B0604020202020204" pitchFamily="34" charset="0"/>
              </a:rPr>
              <a:t>Case Studies</a:t>
            </a:r>
            <a:endParaRPr lang="zh-CN" altLang="en-US" sz="2000" b="1" dirty="0">
              <a:solidFill>
                <a:schemeClr val="accent1"/>
              </a:solidFill>
              <a:latin typeface="Arial" panose="020B060402020202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63955" y="1122680"/>
            <a:ext cx="6245860" cy="2683510"/>
          </a:xfrm>
          <a:prstGeom prst="rect">
            <a:avLst/>
          </a:prstGeom>
        </p:spPr>
      </p:pic>
      <p:sp>
        <p:nvSpPr>
          <p:cNvPr id="5" name="TextBox 9"/>
          <p:cNvSpPr txBox="1"/>
          <p:nvPr/>
        </p:nvSpPr>
        <p:spPr>
          <a:xfrm>
            <a:off x="382551" y="3981331"/>
            <a:ext cx="8206552" cy="570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lvl="1" indent="-28575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en-US" altLang="zh-CN" sz="12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Customers get better experience </a:t>
            </a:r>
            <a:r>
              <a:rPr lang="en-US" altLang="zh-CN" sz="1200" dirty="0">
                <a:latin typeface="Arial" panose="020B0604020202020204" pitchFamily="34" charset="0"/>
                <a:ea typeface="微软雅黑" panose="020B0503020204020204" pitchFamily="34" charset="-122"/>
              </a:rPr>
              <a:t>due to the increased number of active couriers, which allows the platform to optimize planning better, leading to a lower order delivery times.</a:t>
            </a:r>
            <a:endParaRPr lang="en-US" altLang="zh-CN" sz="1200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/>
          <p:cNvSpPr/>
          <p:nvPr/>
        </p:nvSpPr>
        <p:spPr>
          <a:xfrm>
            <a:off x="0" y="0"/>
            <a:ext cx="9144000" cy="5154760"/>
          </a:xfrm>
          <a:custGeom>
            <a:avLst/>
            <a:gdLst/>
            <a:ahLst/>
            <a:cxnLst/>
            <a:rect l="l" t="t" r="r" b="b"/>
            <a:pathLst>
              <a:path w="10692130" h="7560309">
                <a:moveTo>
                  <a:pt x="10692003" y="0"/>
                </a:moveTo>
                <a:lnTo>
                  <a:pt x="0" y="0"/>
                </a:lnTo>
                <a:lnTo>
                  <a:pt x="0" y="7559890"/>
                </a:lnTo>
                <a:lnTo>
                  <a:pt x="10692003" y="7559890"/>
                </a:lnTo>
                <a:lnTo>
                  <a:pt x="10692003" y="0"/>
                </a:lnTo>
                <a:close/>
              </a:path>
            </a:pathLst>
          </a:custGeom>
          <a:solidFill>
            <a:srgbClr val="003974"/>
          </a:solidFill>
        </p:spPr>
        <p:txBody>
          <a:bodyPr wrap="square" lIns="0" tIns="0" rIns="0" bIns="0" rtlCol="0"/>
          <a:lstStyle/>
          <a:p>
            <a:r>
              <a:rPr lang="en-US" sz="1050"/>
              <a:t>oi</a:t>
            </a:r>
            <a:endParaRPr lang="en-US" sz="1050"/>
          </a:p>
        </p:txBody>
      </p:sp>
      <p:sp>
        <p:nvSpPr>
          <p:cNvPr id="62" name="object 4"/>
          <p:cNvSpPr txBox="1"/>
          <p:nvPr/>
        </p:nvSpPr>
        <p:spPr>
          <a:xfrm>
            <a:off x="8255" y="2341880"/>
            <a:ext cx="9135745" cy="471170"/>
          </a:xfrm>
          <a:prstGeom prst="rect">
            <a:avLst/>
          </a:prstGeom>
        </p:spPr>
        <p:txBody>
          <a:bodyPr vert="horz" wrap="square" lIns="0" tIns="9525" rIns="0" bIns="0" rtlCol="0" anchor="b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 IV: Future Works</a:t>
            </a:r>
            <a:endParaRPr lang="en-US" sz="3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5" name="object 3"/>
          <p:cNvSpPr/>
          <p:nvPr/>
        </p:nvSpPr>
        <p:spPr>
          <a:xfrm>
            <a:off x="481546" y="153095"/>
            <a:ext cx="89059" cy="108109"/>
          </a:xfrm>
          <a:custGeom>
            <a:avLst/>
            <a:gdLst/>
            <a:ahLst/>
            <a:cxnLst/>
            <a:rect l="l" t="t" r="r" b="b"/>
            <a:pathLst>
              <a:path w="118745" h="144144">
                <a:moveTo>
                  <a:pt x="86131" y="0"/>
                </a:moveTo>
                <a:lnTo>
                  <a:pt x="0" y="0"/>
                </a:lnTo>
                <a:lnTo>
                  <a:pt x="0" y="16510"/>
                </a:lnTo>
                <a:lnTo>
                  <a:pt x="34112" y="16510"/>
                </a:lnTo>
                <a:lnTo>
                  <a:pt x="34112" y="143510"/>
                </a:lnTo>
                <a:lnTo>
                  <a:pt x="52031" y="143510"/>
                </a:lnTo>
                <a:lnTo>
                  <a:pt x="52031" y="16510"/>
                </a:lnTo>
                <a:lnTo>
                  <a:pt x="86131" y="16510"/>
                </a:lnTo>
                <a:lnTo>
                  <a:pt x="86131" y="0"/>
                </a:lnTo>
                <a:close/>
              </a:path>
              <a:path w="118745" h="144144">
                <a:moveTo>
                  <a:pt x="118529" y="74269"/>
                </a:moveTo>
                <a:lnTo>
                  <a:pt x="100622" y="74269"/>
                </a:lnTo>
                <a:lnTo>
                  <a:pt x="100622" y="144119"/>
                </a:lnTo>
                <a:lnTo>
                  <a:pt x="118529" y="144119"/>
                </a:lnTo>
                <a:lnTo>
                  <a:pt x="118529" y="7426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50"/>
          </a:p>
        </p:txBody>
      </p:sp>
      <p:grpSp>
        <p:nvGrpSpPr>
          <p:cNvPr id="66" name="object 4"/>
          <p:cNvGrpSpPr/>
          <p:nvPr/>
        </p:nvGrpSpPr>
        <p:grpSpPr>
          <a:xfrm>
            <a:off x="557013" y="152599"/>
            <a:ext cx="157163" cy="108585"/>
            <a:chOff x="3343644" y="2906025"/>
            <a:chExt cx="209550" cy="144780"/>
          </a:xfrm>
        </p:grpSpPr>
        <p:sp>
          <p:nvSpPr>
            <p:cNvPr id="67" name="object 5"/>
            <p:cNvSpPr/>
            <p:nvPr/>
          </p:nvSpPr>
          <p:spPr>
            <a:xfrm>
              <a:off x="3343643" y="2906026"/>
              <a:ext cx="104775" cy="144780"/>
            </a:xfrm>
            <a:custGeom>
              <a:avLst/>
              <a:gdLst/>
              <a:ahLst/>
              <a:cxnLst/>
              <a:rect l="l" t="t" r="r" b="b"/>
              <a:pathLst>
                <a:path w="104775" h="144780">
                  <a:moveTo>
                    <a:pt x="104228" y="0"/>
                  </a:moveTo>
                  <a:lnTo>
                    <a:pt x="86309" y="0"/>
                  </a:lnTo>
                  <a:lnTo>
                    <a:pt x="86309" y="58420"/>
                  </a:lnTo>
                  <a:lnTo>
                    <a:pt x="17907" y="58420"/>
                  </a:lnTo>
                  <a:lnTo>
                    <a:pt x="17907" y="0"/>
                  </a:lnTo>
                  <a:lnTo>
                    <a:pt x="0" y="0"/>
                  </a:lnTo>
                  <a:lnTo>
                    <a:pt x="0" y="58420"/>
                  </a:lnTo>
                  <a:lnTo>
                    <a:pt x="0" y="74930"/>
                  </a:lnTo>
                  <a:lnTo>
                    <a:pt x="86309" y="74930"/>
                  </a:lnTo>
                  <a:lnTo>
                    <a:pt x="86309" y="144780"/>
                  </a:lnTo>
                  <a:lnTo>
                    <a:pt x="104228" y="144780"/>
                  </a:lnTo>
                  <a:lnTo>
                    <a:pt x="104228" y="74930"/>
                  </a:lnTo>
                  <a:lnTo>
                    <a:pt x="104228" y="58420"/>
                  </a:lnTo>
                  <a:lnTo>
                    <a:pt x="10422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pic>
          <p:nvPicPr>
            <p:cNvPr id="68" name="object 6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3475699" y="2906514"/>
              <a:ext cx="77165" cy="143675"/>
            </a:xfrm>
            <a:prstGeom prst="rect">
              <a:avLst/>
            </a:prstGeom>
          </p:spPr>
        </p:pic>
      </p:grpSp>
      <p:sp>
        <p:nvSpPr>
          <p:cNvPr id="69" name="object 7"/>
          <p:cNvSpPr/>
          <p:nvPr/>
        </p:nvSpPr>
        <p:spPr>
          <a:xfrm>
            <a:off x="773520" y="208796"/>
            <a:ext cx="13811" cy="52388"/>
          </a:xfrm>
          <a:custGeom>
            <a:avLst/>
            <a:gdLst/>
            <a:ahLst/>
            <a:cxnLst/>
            <a:rect l="l" t="t" r="r" b="b"/>
            <a:pathLst>
              <a:path w="18414" h="69850">
                <a:moveTo>
                  <a:pt x="0" y="69849"/>
                </a:moveTo>
                <a:lnTo>
                  <a:pt x="17919" y="69849"/>
                </a:lnTo>
                <a:lnTo>
                  <a:pt x="17919" y="0"/>
                </a:lnTo>
                <a:lnTo>
                  <a:pt x="0" y="0"/>
                </a:lnTo>
                <a:lnTo>
                  <a:pt x="0" y="6984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70" name="object 8"/>
          <p:cNvSpPr/>
          <p:nvPr/>
        </p:nvSpPr>
        <p:spPr>
          <a:xfrm>
            <a:off x="773516" y="147818"/>
            <a:ext cx="431006" cy="117634"/>
          </a:xfrm>
          <a:custGeom>
            <a:avLst/>
            <a:gdLst/>
            <a:ahLst/>
            <a:cxnLst/>
            <a:rect l="l" t="t" r="r" b="b"/>
            <a:pathLst>
              <a:path w="574675" h="156844">
                <a:moveTo>
                  <a:pt x="104216" y="6375"/>
                </a:moveTo>
                <a:lnTo>
                  <a:pt x="86321" y="6375"/>
                </a:lnTo>
                <a:lnTo>
                  <a:pt x="86321" y="64795"/>
                </a:lnTo>
                <a:lnTo>
                  <a:pt x="17919" y="64795"/>
                </a:lnTo>
                <a:lnTo>
                  <a:pt x="17919" y="6375"/>
                </a:lnTo>
                <a:lnTo>
                  <a:pt x="0" y="6375"/>
                </a:lnTo>
                <a:lnTo>
                  <a:pt x="0" y="64795"/>
                </a:lnTo>
                <a:lnTo>
                  <a:pt x="0" y="81305"/>
                </a:lnTo>
                <a:lnTo>
                  <a:pt x="86321" y="81305"/>
                </a:lnTo>
                <a:lnTo>
                  <a:pt x="86321" y="151155"/>
                </a:lnTo>
                <a:lnTo>
                  <a:pt x="104216" y="151155"/>
                </a:lnTo>
                <a:lnTo>
                  <a:pt x="104216" y="81305"/>
                </a:lnTo>
                <a:lnTo>
                  <a:pt x="104216" y="64795"/>
                </a:lnTo>
                <a:lnTo>
                  <a:pt x="104216" y="6375"/>
                </a:lnTo>
                <a:close/>
              </a:path>
              <a:path w="574675" h="156844">
                <a:moveTo>
                  <a:pt x="272491" y="78701"/>
                </a:moveTo>
                <a:lnTo>
                  <a:pt x="266509" y="49644"/>
                </a:lnTo>
                <a:lnTo>
                  <a:pt x="254571" y="32118"/>
                </a:lnTo>
                <a:lnTo>
                  <a:pt x="254571" y="78701"/>
                </a:lnTo>
                <a:lnTo>
                  <a:pt x="249974" y="101612"/>
                </a:lnTo>
                <a:lnTo>
                  <a:pt x="237540" y="120053"/>
                </a:lnTo>
                <a:lnTo>
                  <a:pt x="219278" y="132346"/>
                </a:lnTo>
                <a:lnTo>
                  <a:pt x="197218" y="136817"/>
                </a:lnTo>
                <a:lnTo>
                  <a:pt x="175145" y="132346"/>
                </a:lnTo>
                <a:lnTo>
                  <a:pt x="156883" y="120053"/>
                </a:lnTo>
                <a:lnTo>
                  <a:pt x="144449" y="101612"/>
                </a:lnTo>
                <a:lnTo>
                  <a:pt x="139865" y="78701"/>
                </a:lnTo>
                <a:lnTo>
                  <a:pt x="144081" y="56273"/>
                </a:lnTo>
                <a:lnTo>
                  <a:pt x="155892" y="37782"/>
                </a:lnTo>
                <a:lnTo>
                  <a:pt x="174028" y="25222"/>
                </a:lnTo>
                <a:lnTo>
                  <a:pt x="197218" y="20586"/>
                </a:lnTo>
                <a:lnTo>
                  <a:pt x="220408" y="25222"/>
                </a:lnTo>
                <a:lnTo>
                  <a:pt x="238544" y="37782"/>
                </a:lnTo>
                <a:lnTo>
                  <a:pt x="250355" y="56273"/>
                </a:lnTo>
                <a:lnTo>
                  <a:pt x="254571" y="78701"/>
                </a:lnTo>
                <a:lnTo>
                  <a:pt x="254571" y="32118"/>
                </a:lnTo>
                <a:lnTo>
                  <a:pt x="250291" y="25831"/>
                </a:lnTo>
                <a:lnTo>
                  <a:pt x="242481" y="20586"/>
                </a:lnTo>
                <a:lnTo>
                  <a:pt x="226339" y="9728"/>
                </a:lnTo>
                <a:lnTo>
                  <a:pt x="197218" y="3822"/>
                </a:lnTo>
                <a:lnTo>
                  <a:pt x="168084" y="9728"/>
                </a:lnTo>
                <a:lnTo>
                  <a:pt x="144145" y="25831"/>
                </a:lnTo>
                <a:lnTo>
                  <a:pt x="127927" y="49644"/>
                </a:lnTo>
                <a:lnTo>
                  <a:pt x="121958" y="78701"/>
                </a:lnTo>
                <a:lnTo>
                  <a:pt x="127876" y="108407"/>
                </a:lnTo>
                <a:lnTo>
                  <a:pt x="144005" y="132156"/>
                </a:lnTo>
                <a:lnTo>
                  <a:pt x="167932" y="147891"/>
                </a:lnTo>
                <a:lnTo>
                  <a:pt x="197218" y="153593"/>
                </a:lnTo>
                <a:lnTo>
                  <a:pt x="226504" y="147891"/>
                </a:lnTo>
                <a:lnTo>
                  <a:pt x="243344" y="136817"/>
                </a:lnTo>
                <a:lnTo>
                  <a:pt x="250431" y="132156"/>
                </a:lnTo>
                <a:lnTo>
                  <a:pt x="266573" y="108407"/>
                </a:lnTo>
                <a:lnTo>
                  <a:pt x="272491" y="78701"/>
                </a:lnTo>
                <a:close/>
              </a:path>
              <a:path w="574675" h="156844">
                <a:moveTo>
                  <a:pt x="415772" y="6858"/>
                </a:moveTo>
                <a:lnTo>
                  <a:pt x="397865" y="6858"/>
                </a:lnTo>
                <a:lnTo>
                  <a:pt x="397865" y="112991"/>
                </a:lnTo>
                <a:lnTo>
                  <a:pt x="290017" y="0"/>
                </a:lnTo>
                <a:lnTo>
                  <a:pt x="290017" y="150545"/>
                </a:lnTo>
                <a:lnTo>
                  <a:pt x="307936" y="150545"/>
                </a:lnTo>
                <a:lnTo>
                  <a:pt x="307936" y="43459"/>
                </a:lnTo>
                <a:lnTo>
                  <a:pt x="415772" y="156451"/>
                </a:lnTo>
                <a:lnTo>
                  <a:pt x="415772" y="6858"/>
                </a:lnTo>
                <a:close/>
              </a:path>
              <a:path w="574675" h="156844">
                <a:moveTo>
                  <a:pt x="574128" y="78143"/>
                </a:moveTo>
                <a:lnTo>
                  <a:pt x="517131" y="78143"/>
                </a:lnTo>
                <a:lnTo>
                  <a:pt x="517131" y="94526"/>
                </a:lnTo>
                <a:lnTo>
                  <a:pt x="554291" y="94526"/>
                </a:lnTo>
                <a:lnTo>
                  <a:pt x="549744" y="111074"/>
                </a:lnTo>
                <a:lnTo>
                  <a:pt x="538835" y="124650"/>
                </a:lnTo>
                <a:lnTo>
                  <a:pt x="523887" y="133832"/>
                </a:lnTo>
                <a:lnTo>
                  <a:pt x="507225" y="137210"/>
                </a:lnTo>
                <a:lnTo>
                  <a:pt x="485406" y="132270"/>
                </a:lnTo>
                <a:lnTo>
                  <a:pt x="467690" y="119151"/>
                </a:lnTo>
                <a:lnTo>
                  <a:pt x="455777" y="100393"/>
                </a:lnTo>
                <a:lnTo>
                  <a:pt x="451421" y="78511"/>
                </a:lnTo>
                <a:lnTo>
                  <a:pt x="455853" y="55816"/>
                </a:lnTo>
                <a:lnTo>
                  <a:pt x="468020" y="37287"/>
                </a:lnTo>
                <a:lnTo>
                  <a:pt x="486219" y="24790"/>
                </a:lnTo>
                <a:lnTo>
                  <a:pt x="508762" y="20218"/>
                </a:lnTo>
                <a:lnTo>
                  <a:pt x="521754" y="21894"/>
                </a:lnTo>
                <a:lnTo>
                  <a:pt x="534047" y="26644"/>
                </a:lnTo>
                <a:lnTo>
                  <a:pt x="544982" y="34036"/>
                </a:lnTo>
                <a:lnTo>
                  <a:pt x="553923" y="43649"/>
                </a:lnTo>
                <a:lnTo>
                  <a:pt x="566496" y="31648"/>
                </a:lnTo>
                <a:lnTo>
                  <a:pt x="554545" y="19812"/>
                </a:lnTo>
                <a:lnTo>
                  <a:pt x="540321" y="11087"/>
                </a:lnTo>
                <a:lnTo>
                  <a:pt x="524548" y="5676"/>
                </a:lnTo>
                <a:lnTo>
                  <a:pt x="507974" y="3822"/>
                </a:lnTo>
                <a:lnTo>
                  <a:pt x="478904" y="9766"/>
                </a:lnTo>
                <a:lnTo>
                  <a:pt x="455244" y="25946"/>
                </a:lnTo>
                <a:lnTo>
                  <a:pt x="439318" y="49885"/>
                </a:lnTo>
                <a:lnTo>
                  <a:pt x="433489" y="79095"/>
                </a:lnTo>
                <a:lnTo>
                  <a:pt x="439178" y="107530"/>
                </a:lnTo>
                <a:lnTo>
                  <a:pt x="454723" y="131279"/>
                </a:lnTo>
                <a:lnTo>
                  <a:pt x="477799" y="147548"/>
                </a:lnTo>
                <a:lnTo>
                  <a:pt x="506120" y="153593"/>
                </a:lnTo>
                <a:lnTo>
                  <a:pt x="533692" y="148234"/>
                </a:lnTo>
                <a:lnTo>
                  <a:pt x="555193" y="133515"/>
                </a:lnTo>
                <a:lnTo>
                  <a:pt x="569150" y="111391"/>
                </a:lnTo>
                <a:lnTo>
                  <a:pt x="574128" y="83858"/>
                </a:lnTo>
                <a:lnTo>
                  <a:pt x="574128" y="7814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71" name="object 9"/>
          <p:cNvSpPr/>
          <p:nvPr/>
        </p:nvSpPr>
        <p:spPr>
          <a:xfrm>
            <a:off x="1261538" y="147818"/>
            <a:ext cx="419100" cy="117634"/>
          </a:xfrm>
          <a:custGeom>
            <a:avLst/>
            <a:gdLst/>
            <a:ahLst/>
            <a:cxnLst/>
            <a:rect l="l" t="t" r="r" b="b"/>
            <a:pathLst>
              <a:path w="558800" h="156844">
                <a:moveTo>
                  <a:pt x="103466" y="150545"/>
                </a:moveTo>
                <a:lnTo>
                  <a:pt x="37731" y="71462"/>
                </a:lnTo>
                <a:lnTo>
                  <a:pt x="102323" y="6870"/>
                </a:lnTo>
                <a:lnTo>
                  <a:pt x="78879" y="6870"/>
                </a:lnTo>
                <a:lnTo>
                  <a:pt x="17932" y="69176"/>
                </a:lnTo>
                <a:lnTo>
                  <a:pt x="17932" y="6870"/>
                </a:lnTo>
                <a:lnTo>
                  <a:pt x="0" y="6870"/>
                </a:lnTo>
                <a:lnTo>
                  <a:pt x="0" y="150545"/>
                </a:lnTo>
                <a:lnTo>
                  <a:pt x="17932" y="150545"/>
                </a:lnTo>
                <a:lnTo>
                  <a:pt x="17932" y="90525"/>
                </a:lnTo>
                <a:lnTo>
                  <a:pt x="25158" y="83667"/>
                </a:lnTo>
                <a:lnTo>
                  <a:pt x="79286" y="150545"/>
                </a:lnTo>
                <a:lnTo>
                  <a:pt x="103466" y="150545"/>
                </a:lnTo>
                <a:close/>
              </a:path>
              <a:path w="558800" h="156844">
                <a:moveTo>
                  <a:pt x="256654" y="78701"/>
                </a:moveTo>
                <a:lnTo>
                  <a:pt x="250685" y="49644"/>
                </a:lnTo>
                <a:lnTo>
                  <a:pt x="238798" y="32194"/>
                </a:lnTo>
                <a:lnTo>
                  <a:pt x="238798" y="78701"/>
                </a:lnTo>
                <a:lnTo>
                  <a:pt x="234200" y="101612"/>
                </a:lnTo>
                <a:lnTo>
                  <a:pt x="221754" y="120053"/>
                </a:lnTo>
                <a:lnTo>
                  <a:pt x="203479" y="132346"/>
                </a:lnTo>
                <a:lnTo>
                  <a:pt x="181419" y="136817"/>
                </a:lnTo>
                <a:lnTo>
                  <a:pt x="159346" y="132346"/>
                </a:lnTo>
                <a:lnTo>
                  <a:pt x="141084" y="120053"/>
                </a:lnTo>
                <a:lnTo>
                  <a:pt x="128651" y="101612"/>
                </a:lnTo>
                <a:lnTo>
                  <a:pt x="124053" y="78701"/>
                </a:lnTo>
                <a:lnTo>
                  <a:pt x="128282" y="56273"/>
                </a:lnTo>
                <a:lnTo>
                  <a:pt x="140093" y="37782"/>
                </a:lnTo>
                <a:lnTo>
                  <a:pt x="158242" y="25222"/>
                </a:lnTo>
                <a:lnTo>
                  <a:pt x="181419" y="20586"/>
                </a:lnTo>
                <a:lnTo>
                  <a:pt x="204609" y="25222"/>
                </a:lnTo>
                <a:lnTo>
                  <a:pt x="222745" y="37782"/>
                </a:lnTo>
                <a:lnTo>
                  <a:pt x="234569" y="56273"/>
                </a:lnTo>
                <a:lnTo>
                  <a:pt x="238798" y="78701"/>
                </a:lnTo>
                <a:lnTo>
                  <a:pt x="238798" y="32194"/>
                </a:lnTo>
                <a:lnTo>
                  <a:pt x="234467" y="25831"/>
                </a:lnTo>
                <a:lnTo>
                  <a:pt x="226669" y="20586"/>
                </a:lnTo>
                <a:lnTo>
                  <a:pt x="210540" y="9728"/>
                </a:lnTo>
                <a:lnTo>
                  <a:pt x="181419" y="3822"/>
                </a:lnTo>
                <a:lnTo>
                  <a:pt x="152298" y="9728"/>
                </a:lnTo>
                <a:lnTo>
                  <a:pt x="128358" y="25831"/>
                </a:lnTo>
                <a:lnTo>
                  <a:pt x="112115" y="49644"/>
                </a:lnTo>
                <a:lnTo>
                  <a:pt x="106146" y="78701"/>
                </a:lnTo>
                <a:lnTo>
                  <a:pt x="112064" y="108407"/>
                </a:lnTo>
                <a:lnTo>
                  <a:pt x="128219" y="132156"/>
                </a:lnTo>
                <a:lnTo>
                  <a:pt x="152146" y="147891"/>
                </a:lnTo>
                <a:lnTo>
                  <a:pt x="181419" y="153593"/>
                </a:lnTo>
                <a:lnTo>
                  <a:pt x="210693" y="147891"/>
                </a:lnTo>
                <a:lnTo>
                  <a:pt x="227533" y="136817"/>
                </a:lnTo>
                <a:lnTo>
                  <a:pt x="234607" y="132156"/>
                </a:lnTo>
                <a:lnTo>
                  <a:pt x="250736" y="108407"/>
                </a:lnTo>
                <a:lnTo>
                  <a:pt x="256654" y="78701"/>
                </a:lnTo>
                <a:close/>
              </a:path>
              <a:path w="558800" h="156844">
                <a:moveTo>
                  <a:pt x="399973" y="6858"/>
                </a:moveTo>
                <a:lnTo>
                  <a:pt x="382041" y="6858"/>
                </a:lnTo>
                <a:lnTo>
                  <a:pt x="382041" y="112991"/>
                </a:lnTo>
                <a:lnTo>
                  <a:pt x="274218" y="0"/>
                </a:lnTo>
                <a:lnTo>
                  <a:pt x="274218" y="150545"/>
                </a:lnTo>
                <a:lnTo>
                  <a:pt x="292112" y="150545"/>
                </a:lnTo>
                <a:lnTo>
                  <a:pt x="292112" y="43459"/>
                </a:lnTo>
                <a:lnTo>
                  <a:pt x="399973" y="156451"/>
                </a:lnTo>
                <a:lnTo>
                  <a:pt x="399973" y="6858"/>
                </a:lnTo>
                <a:close/>
              </a:path>
              <a:path w="558800" h="156844">
                <a:moveTo>
                  <a:pt x="558330" y="78143"/>
                </a:moveTo>
                <a:lnTo>
                  <a:pt x="501332" y="78143"/>
                </a:lnTo>
                <a:lnTo>
                  <a:pt x="501332" y="94526"/>
                </a:lnTo>
                <a:lnTo>
                  <a:pt x="538492" y="94526"/>
                </a:lnTo>
                <a:lnTo>
                  <a:pt x="533946" y="111074"/>
                </a:lnTo>
                <a:lnTo>
                  <a:pt x="523024" y="124650"/>
                </a:lnTo>
                <a:lnTo>
                  <a:pt x="508076" y="133832"/>
                </a:lnTo>
                <a:lnTo>
                  <a:pt x="491426" y="137210"/>
                </a:lnTo>
                <a:lnTo>
                  <a:pt x="469620" y="132270"/>
                </a:lnTo>
                <a:lnTo>
                  <a:pt x="451891" y="119151"/>
                </a:lnTo>
                <a:lnTo>
                  <a:pt x="439978" y="100393"/>
                </a:lnTo>
                <a:lnTo>
                  <a:pt x="435622" y="78511"/>
                </a:lnTo>
                <a:lnTo>
                  <a:pt x="440055" y="55816"/>
                </a:lnTo>
                <a:lnTo>
                  <a:pt x="452221" y="37287"/>
                </a:lnTo>
                <a:lnTo>
                  <a:pt x="470420" y="24790"/>
                </a:lnTo>
                <a:lnTo>
                  <a:pt x="492950" y="20218"/>
                </a:lnTo>
                <a:lnTo>
                  <a:pt x="505955" y="21894"/>
                </a:lnTo>
                <a:lnTo>
                  <a:pt x="518248" y="26644"/>
                </a:lnTo>
                <a:lnTo>
                  <a:pt x="529183" y="34036"/>
                </a:lnTo>
                <a:lnTo>
                  <a:pt x="538124" y="43649"/>
                </a:lnTo>
                <a:lnTo>
                  <a:pt x="550697" y="31648"/>
                </a:lnTo>
                <a:lnTo>
                  <a:pt x="538746" y="19812"/>
                </a:lnTo>
                <a:lnTo>
                  <a:pt x="524522" y="11087"/>
                </a:lnTo>
                <a:lnTo>
                  <a:pt x="508749" y="5676"/>
                </a:lnTo>
                <a:lnTo>
                  <a:pt x="492175" y="3822"/>
                </a:lnTo>
                <a:lnTo>
                  <a:pt x="463092" y="9766"/>
                </a:lnTo>
                <a:lnTo>
                  <a:pt x="439432" y="25946"/>
                </a:lnTo>
                <a:lnTo>
                  <a:pt x="423519" y="49885"/>
                </a:lnTo>
                <a:lnTo>
                  <a:pt x="417690" y="79095"/>
                </a:lnTo>
                <a:lnTo>
                  <a:pt x="423379" y="107530"/>
                </a:lnTo>
                <a:lnTo>
                  <a:pt x="438912" y="131279"/>
                </a:lnTo>
                <a:lnTo>
                  <a:pt x="461987" y="147548"/>
                </a:lnTo>
                <a:lnTo>
                  <a:pt x="490321" y="153593"/>
                </a:lnTo>
                <a:lnTo>
                  <a:pt x="517893" y="148234"/>
                </a:lnTo>
                <a:lnTo>
                  <a:pt x="539394" y="133515"/>
                </a:lnTo>
                <a:lnTo>
                  <a:pt x="553351" y="111391"/>
                </a:lnTo>
                <a:lnTo>
                  <a:pt x="558330" y="83858"/>
                </a:lnTo>
                <a:lnTo>
                  <a:pt x="558330" y="7814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50"/>
          </a:p>
        </p:txBody>
      </p:sp>
      <p:grpSp>
        <p:nvGrpSpPr>
          <p:cNvPr id="72" name="object 10"/>
          <p:cNvGrpSpPr/>
          <p:nvPr/>
        </p:nvGrpSpPr>
        <p:grpSpPr>
          <a:xfrm>
            <a:off x="489693" y="319267"/>
            <a:ext cx="747236" cy="119063"/>
            <a:chOff x="3253884" y="3128249"/>
            <a:chExt cx="996315" cy="158750"/>
          </a:xfrm>
        </p:grpSpPr>
        <p:pic>
          <p:nvPicPr>
            <p:cNvPr id="73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53884" y="3135114"/>
              <a:ext cx="105194" cy="146723"/>
            </a:xfrm>
            <a:prstGeom prst="rect">
              <a:avLst/>
            </a:prstGeom>
          </p:spPr>
        </p:pic>
        <p:pic>
          <p:nvPicPr>
            <p:cNvPr id="74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384039" y="3128249"/>
              <a:ext cx="125755" cy="156451"/>
            </a:xfrm>
            <a:prstGeom prst="rect">
              <a:avLst/>
            </a:prstGeom>
          </p:spPr>
        </p:pic>
        <p:pic>
          <p:nvPicPr>
            <p:cNvPr id="75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36657" y="3135109"/>
              <a:ext cx="247708" cy="151307"/>
            </a:xfrm>
            <a:prstGeom prst="rect">
              <a:avLst/>
            </a:prstGeom>
          </p:spPr>
        </p:pic>
        <p:pic>
          <p:nvPicPr>
            <p:cNvPr id="76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08387" y="3132067"/>
              <a:ext cx="188057" cy="149771"/>
            </a:xfrm>
            <a:prstGeom prst="rect">
              <a:avLst/>
            </a:prstGeom>
          </p:spPr>
        </p:pic>
        <p:pic>
          <p:nvPicPr>
            <p:cNvPr id="77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017416" y="3135109"/>
              <a:ext cx="232263" cy="143681"/>
            </a:xfrm>
            <a:prstGeom prst="rect">
              <a:avLst/>
            </a:prstGeom>
          </p:spPr>
        </p:pic>
      </p:grpSp>
      <p:grpSp>
        <p:nvGrpSpPr>
          <p:cNvPr id="78" name="object 16"/>
          <p:cNvGrpSpPr/>
          <p:nvPr/>
        </p:nvGrpSpPr>
        <p:grpSpPr>
          <a:xfrm>
            <a:off x="1282412" y="322127"/>
            <a:ext cx="179546" cy="112395"/>
            <a:chOff x="4310842" y="3132063"/>
            <a:chExt cx="239395" cy="149860"/>
          </a:xfrm>
        </p:grpSpPr>
        <p:pic>
          <p:nvPicPr>
            <p:cNvPr id="79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310842" y="3132063"/>
              <a:ext cx="150545" cy="149771"/>
            </a:xfrm>
            <a:prstGeom prst="rect">
              <a:avLst/>
            </a:prstGeom>
          </p:spPr>
        </p:pic>
        <p:pic>
          <p:nvPicPr>
            <p:cNvPr id="80" name="object 1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480439" y="3135108"/>
              <a:ext cx="69570" cy="143687"/>
            </a:xfrm>
            <a:prstGeom prst="rect">
              <a:avLst/>
            </a:prstGeom>
          </p:spPr>
        </p:pic>
      </p:grpSp>
      <p:grpSp>
        <p:nvGrpSpPr>
          <p:cNvPr id="81" name="object 19"/>
          <p:cNvGrpSpPr/>
          <p:nvPr/>
        </p:nvGrpSpPr>
        <p:grpSpPr>
          <a:xfrm>
            <a:off x="1515927" y="319267"/>
            <a:ext cx="557689" cy="117634"/>
            <a:chOff x="4622196" y="3128249"/>
            <a:chExt cx="743585" cy="156845"/>
          </a:xfrm>
        </p:grpSpPr>
        <p:pic>
          <p:nvPicPr>
            <p:cNvPr id="82" name="object 2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622196" y="3132061"/>
              <a:ext cx="216470" cy="149783"/>
            </a:xfrm>
            <a:prstGeom prst="rect">
              <a:avLst/>
            </a:prstGeom>
          </p:spPr>
        </p:pic>
        <p:sp>
          <p:nvSpPr>
            <p:cNvPr id="83" name="object 21"/>
            <p:cNvSpPr/>
            <p:nvPr/>
          </p:nvSpPr>
          <p:spPr>
            <a:xfrm>
              <a:off x="4861369" y="3135109"/>
              <a:ext cx="18415" cy="144145"/>
            </a:xfrm>
            <a:custGeom>
              <a:avLst/>
              <a:gdLst/>
              <a:ahLst/>
              <a:cxnLst/>
              <a:rect l="l" t="t" r="r" b="b"/>
              <a:pathLst>
                <a:path w="18414" h="144145">
                  <a:moveTo>
                    <a:pt x="17894" y="0"/>
                  </a:moveTo>
                  <a:lnTo>
                    <a:pt x="0" y="0"/>
                  </a:lnTo>
                  <a:lnTo>
                    <a:pt x="0" y="143675"/>
                  </a:lnTo>
                  <a:lnTo>
                    <a:pt x="17894" y="143675"/>
                  </a:lnTo>
                  <a:lnTo>
                    <a:pt x="1789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pic>
          <p:nvPicPr>
            <p:cNvPr id="84" name="object 2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908021" y="3135114"/>
              <a:ext cx="77165" cy="143675"/>
            </a:xfrm>
            <a:prstGeom prst="rect">
              <a:avLst/>
            </a:prstGeom>
          </p:spPr>
        </p:pic>
        <p:pic>
          <p:nvPicPr>
            <p:cNvPr id="85" name="object 2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007512" y="3128249"/>
              <a:ext cx="125755" cy="156451"/>
            </a:xfrm>
            <a:prstGeom prst="rect">
              <a:avLst/>
            </a:prstGeom>
          </p:spPr>
        </p:pic>
        <p:pic>
          <p:nvPicPr>
            <p:cNvPr id="86" name="object 2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152697" y="3132061"/>
              <a:ext cx="112585" cy="149783"/>
            </a:xfrm>
            <a:prstGeom prst="rect">
              <a:avLst/>
            </a:prstGeom>
          </p:spPr>
        </p:pic>
        <p:pic>
          <p:nvPicPr>
            <p:cNvPr id="87" name="object 2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288537" y="3135114"/>
              <a:ext cx="77203" cy="143675"/>
            </a:xfrm>
            <a:prstGeom prst="rect">
              <a:avLst/>
            </a:prstGeom>
          </p:spPr>
        </p:pic>
      </p:grpSp>
      <p:grpSp>
        <p:nvGrpSpPr>
          <p:cNvPr id="88" name="object 26"/>
          <p:cNvGrpSpPr/>
          <p:nvPr/>
        </p:nvGrpSpPr>
        <p:grpSpPr>
          <a:xfrm>
            <a:off x="480128" y="490718"/>
            <a:ext cx="308610" cy="117634"/>
            <a:chOff x="3241130" y="3356850"/>
            <a:chExt cx="411480" cy="156845"/>
          </a:xfrm>
        </p:grpSpPr>
        <p:pic>
          <p:nvPicPr>
            <p:cNvPr id="89" name="object 2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241130" y="3356850"/>
              <a:ext cx="275139" cy="156451"/>
            </a:xfrm>
            <a:prstGeom prst="rect">
              <a:avLst/>
            </a:prstGeom>
          </p:spPr>
        </p:pic>
        <p:pic>
          <p:nvPicPr>
            <p:cNvPr id="90" name="object 2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542188" y="3363733"/>
              <a:ext cx="110337" cy="143662"/>
            </a:xfrm>
            <a:prstGeom prst="rect">
              <a:avLst/>
            </a:prstGeom>
          </p:spPr>
        </p:pic>
      </p:grpSp>
      <p:grpSp>
        <p:nvGrpSpPr>
          <p:cNvPr id="91" name="object 29"/>
          <p:cNvGrpSpPr/>
          <p:nvPr/>
        </p:nvGrpSpPr>
        <p:grpSpPr>
          <a:xfrm>
            <a:off x="836250" y="493595"/>
            <a:ext cx="260985" cy="112395"/>
            <a:chOff x="3715960" y="3360686"/>
            <a:chExt cx="347980" cy="149860"/>
          </a:xfrm>
        </p:grpSpPr>
        <p:pic>
          <p:nvPicPr>
            <p:cNvPr id="92" name="object 30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715960" y="3360686"/>
              <a:ext cx="307929" cy="149758"/>
            </a:xfrm>
            <a:prstGeom prst="rect">
              <a:avLst/>
            </a:prstGeom>
          </p:spPr>
        </p:pic>
        <p:sp>
          <p:nvSpPr>
            <p:cNvPr id="93" name="object 31"/>
            <p:cNvSpPr/>
            <p:nvPr/>
          </p:nvSpPr>
          <p:spPr>
            <a:xfrm>
              <a:off x="4045621" y="3438137"/>
              <a:ext cx="18415" cy="69850"/>
            </a:xfrm>
            <a:custGeom>
              <a:avLst/>
              <a:gdLst/>
              <a:ahLst/>
              <a:cxnLst/>
              <a:rect l="l" t="t" r="r" b="b"/>
              <a:pathLst>
                <a:path w="18414" h="69850">
                  <a:moveTo>
                    <a:pt x="0" y="69849"/>
                  </a:moveTo>
                  <a:lnTo>
                    <a:pt x="17907" y="69849"/>
                  </a:lnTo>
                  <a:lnTo>
                    <a:pt x="17907" y="0"/>
                  </a:lnTo>
                  <a:lnTo>
                    <a:pt x="0" y="0"/>
                  </a:lnTo>
                  <a:lnTo>
                    <a:pt x="0" y="6984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</p:grpSp>
      <p:grpSp>
        <p:nvGrpSpPr>
          <p:cNvPr id="94" name="object 32"/>
          <p:cNvGrpSpPr/>
          <p:nvPr/>
        </p:nvGrpSpPr>
        <p:grpSpPr>
          <a:xfrm>
            <a:off x="1083496" y="490718"/>
            <a:ext cx="694373" cy="117634"/>
            <a:chOff x="4045621" y="3356850"/>
            <a:chExt cx="925830" cy="156845"/>
          </a:xfrm>
        </p:grpSpPr>
        <p:sp>
          <p:nvSpPr>
            <p:cNvPr id="95" name="object 33"/>
            <p:cNvSpPr/>
            <p:nvPr/>
          </p:nvSpPr>
          <p:spPr>
            <a:xfrm>
              <a:off x="4045610" y="3363213"/>
              <a:ext cx="104775" cy="144780"/>
            </a:xfrm>
            <a:custGeom>
              <a:avLst/>
              <a:gdLst/>
              <a:ahLst/>
              <a:cxnLst/>
              <a:rect l="l" t="t" r="r" b="b"/>
              <a:pathLst>
                <a:path w="104775" h="144779">
                  <a:moveTo>
                    <a:pt x="104190" y="0"/>
                  </a:moveTo>
                  <a:lnTo>
                    <a:pt x="86334" y="0"/>
                  </a:lnTo>
                  <a:lnTo>
                    <a:pt x="86334" y="58420"/>
                  </a:lnTo>
                  <a:lnTo>
                    <a:pt x="17907" y="58420"/>
                  </a:lnTo>
                  <a:lnTo>
                    <a:pt x="17907" y="0"/>
                  </a:lnTo>
                  <a:lnTo>
                    <a:pt x="0" y="0"/>
                  </a:lnTo>
                  <a:lnTo>
                    <a:pt x="0" y="58420"/>
                  </a:lnTo>
                  <a:lnTo>
                    <a:pt x="0" y="74930"/>
                  </a:lnTo>
                  <a:lnTo>
                    <a:pt x="86334" y="74930"/>
                  </a:lnTo>
                  <a:lnTo>
                    <a:pt x="86334" y="144780"/>
                  </a:lnTo>
                  <a:lnTo>
                    <a:pt x="104190" y="144780"/>
                  </a:lnTo>
                  <a:lnTo>
                    <a:pt x="104190" y="74930"/>
                  </a:lnTo>
                  <a:lnTo>
                    <a:pt x="104190" y="58420"/>
                  </a:lnTo>
                  <a:lnTo>
                    <a:pt x="10419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pic>
          <p:nvPicPr>
            <p:cNvPr id="96" name="object 34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175935" y="3356850"/>
              <a:ext cx="293637" cy="156451"/>
            </a:xfrm>
            <a:prstGeom prst="rect">
              <a:avLst/>
            </a:prstGeom>
          </p:spPr>
        </p:pic>
        <p:pic>
          <p:nvPicPr>
            <p:cNvPr id="97" name="object 35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488849" y="3360676"/>
              <a:ext cx="482276" cy="149758"/>
            </a:xfrm>
            <a:prstGeom prst="rect">
              <a:avLst/>
            </a:prstGeom>
          </p:spPr>
        </p:pic>
      </p:grpSp>
      <p:grpSp>
        <p:nvGrpSpPr>
          <p:cNvPr id="98" name="object 36"/>
          <p:cNvGrpSpPr/>
          <p:nvPr/>
        </p:nvGrpSpPr>
        <p:grpSpPr>
          <a:xfrm>
            <a:off x="114460" y="134691"/>
            <a:ext cx="302419" cy="471488"/>
            <a:chOff x="2753573" y="2882148"/>
            <a:chExt cx="403225" cy="628650"/>
          </a:xfrm>
        </p:grpSpPr>
        <p:sp>
          <p:nvSpPr>
            <p:cNvPr id="99" name="object 37"/>
            <p:cNvSpPr/>
            <p:nvPr/>
          </p:nvSpPr>
          <p:spPr>
            <a:xfrm>
              <a:off x="2753563" y="3000616"/>
              <a:ext cx="403225" cy="510540"/>
            </a:xfrm>
            <a:custGeom>
              <a:avLst/>
              <a:gdLst/>
              <a:ahLst/>
              <a:cxnLst/>
              <a:rect l="l" t="t" r="r" b="b"/>
              <a:pathLst>
                <a:path w="403225" h="510539">
                  <a:moveTo>
                    <a:pt x="111442" y="440067"/>
                  </a:moveTo>
                  <a:lnTo>
                    <a:pt x="80225" y="415544"/>
                  </a:lnTo>
                  <a:lnTo>
                    <a:pt x="57670" y="377659"/>
                  </a:lnTo>
                  <a:lnTo>
                    <a:pt x="48666" y="342874"/>
                  </a:lnTo>
                  <a:lnTo>
                    <a:pt x="48666" y="133273"/>
                  </a:lnTo>
                  <a:lnTo>
                    <a:pt x="14363" y="133273"/>
                  </a:lnTo>
                  <a:lnTo>
                    <a:pt x="14363" y="343700"/>
                  </a:lnTo>
                  <a:lnTo>
                    <a:pt x="15925" y="363029"/>
                  </a:lnTo>
                  <a:lnTo>
                    <a:pt x="36842" y="410146"/>
                  </a:lnTo>
                  <a:lnTo>
                    <a:pt x="73075" y="451675"/>
                  </a:lnTo>
                  <a:lnTo>
                    <a:pt x="94056" y="467741"/>
                  </a:lnTo>
                  <a:lnTo>
                    <a:pt x="111442" y="440067"/>
                  </a:lnTo>
                  <a:close/>
                </a:path>
                <a:path w="403225" h="510539">
                  <a:moveTo>
                    <a:pt x="139077" y="395338"/>
                  </a:moveTo>
                  <a:lnTo>
                    <a:pt x="111760" y="368401"/>
                  </a:lnTo>
                  <a:lnTo>
                    <a:pt x="100342" y="335508"/>
                  </a:lnTo>
                  <a:lnTo>
                    <a:pt x="100342" y="133273"/>
                  </a:lnTo>
                  <a:lnTo>
                    <a:pt x="67081" y="133273"/>
                  </a:lnTo>
                  <a:lnTo>
                    <a:pt x="67081" y="342874"/>
                  </a:lnTo>
                  <a:lnTo>
                    <a:pt x="67754" y="353987"/>
                  </a:lnTo>
                  <a:lnTo>
                    <a:pt x="95821" y="402780"/>
                  </a:lnTo>
                  <a:lnTo>
                    <a:pt x="121361" y="423024"/>
                  </a:lnTo>
                  <a:lnTo>
                    <a:pt x="139077" y="395338"/>
                  </a:lnTo>
                  <a:close/>
                </a:path>
                <a:path w="403225" h="510539">
                  <a:moveTo>
                    <a:pt x="239128" y="60159"/>
                  </a:moveTo>
                  <a:lnTo>
                    <a:pt x="168249" y="60159"/>
                  </a:lnTo>
                  <a:lnTo>
                    <a:pt x="175221" y="64033"/>
                  </a:lnTo>
                  <a:lnTo>
                    <a:pt x="181089" y="66027"/>
                  </a:lnTo>
                  <a:lnTo>
                    <a:pt x="189026" y="66751"/>
                  </a:lnTo>
                  <a:lnTo>
                    <a:pt x="202222" y="66852"/>
                  </a:lnTo>
                  <a:lnTo>
                    <a:pt x="217500" y="65811"/>
                  </a:lnTo>
                  <a:lnTo>
                    <a:pt x="229120" y="63512"/>
                  </a:lnTo>
                  <a:lnTo>
                    <a:pt x="236524" y="61214"/>
                  </a:lnTo>
                  <a:lnTo>
                    <a:pt x="239128" y="60159"/>
                  </a:lnTo>
                  <a:close/>
                </a:path>
                <a:path w="403225" h="510539">
                  <a:moveTo>
                    <a:pt x="255943" y="47015"/>
                  </a:moveTo>
                  <a:lnTo>
                    <a:pt x="148005" y="47015"/>
                  </a:lnTo>
                  <a:lnTo>
                    <a:pt x="148005" y="48285"/>
                  </a:lnTo>
                  <a:lnTo>
                    <a:pt x="151269" y="48285"/>
                  </a:lnTo>
                  <a:lnTo>
                    <a:pt x="151269" y="50825"/>
                  </a:lnTo>
                  <a:lnTo>
                    <a:pt x="154622" y="50825"/>
                  </a:lnTo>
                  <a:lnTo>
                    <a:pt x="154622" y="52095"/>
                  </a:lnTo>
                  <a:lnTo>
                    <a:pt x="250050" y="52095"/>
                  </a:lnTo>
                  <a:lnTo>
                    <a:pt x="250050" y="50825"/>
                  </a:lnTo>
                  <a:lnTo>
                    <a:pt x="253606" y="50825"/>
                  </a:lnTo>
                  <a:lnTo>
                    <a:pt x="253606" y="48285"/>
                  </a:lnTo>
                  <a:lnTo>
                    <a:pt x="255943" y="48285"/>
                  </a:lnTo>
                  <a:lnTo>
                    <a:pt x="255943" y="47015"/>
                  </a:lnTo>
                  <a:close/>
                </a:path>
                <a:path w="403225" h="510539">
                  <a:moveTo>
                    <a:pt x="271983" y="32486"/>
                  </a:moveTo>
                  <a:lnTo>
                    <a:pt x="132461" y="32486"/>
                  </a:lnTo>
                  <a:lnTo>
                    <a:pt x="135801" y="36169"/>
                  </a:lnTo>
                  <a:lnTo>
                    <a:pt x="139077" y="39141"/>
                  </a:lnTo>
                  <a:lnTo>
                    <a:pt x="264655" y="39141"/>
                  </a:lnTo>
                  <a:lnTo>
                    <a:pt x="268706" y="36982"/>
                  </a:lnTo>
                  <a:lnTo>
                    <a:pt x="271983" y="32486"/>
                  </a:lnTo>
                  <a:close/>
                </a:path>
                <a:path w="403225" h="510539">
                  <a:moveTo>
                    <a:pt x="284175" y="16598"/>
                  </a:moveTo>
                  <a:lnTo>
                    <a:pt x="121031" y="16598"/>
                  </a:lnTo>
                  <a:lnTo>
                    <a:pt x="122847" y="21056"/>
                  </a:lnTo>
                  <a:lnTo>
                    <a:pt x="126949" y="25488"/>
                  </a:lnTo>
                  <a:lnTo>
                    <a:pt x="277520" y="25488"/>
                  </a:lnTo>
                  <a:lnTo>
                    <a:pt x="280835" y="22555"/>
                  </a:lnTo>
                  <a:lnTo>
                    <a:pt x="284175" y="16598"/>
                  </a:lnTo>
                  <a:close/>
                </a:path>
                <a:path w="403225" h="510539">
                  <a:moveTo>
                    <a:pt x="291884" y="0"/>
                  </a:moveTo>
                  <a:lnTo>
                    <a:pt x="113665" y="0"/>
                  </a:lnTo>
                  <a:lnTo>
                    <a:pt x="115862" y="7366"/>
                  </a:lnTo>
                  <a:lnTo>
                    <a:pt x="117729" y="10337"/>
                  </a:lnTo>
                  <a:lnTo>
                    <a:pt x="287870" y="10337"/>
                  </a:lnTo>
                  <a:lnTo>
                    <a:pt x="290842" y="6616"/>
                  </a:lnTo>
                  <a:lnTo>
                    <a:pt x="291884" y="0"/>
                  </a:lnTo>
                  <a:close/>
                </a:path>
                <a:path w="403225" h="510539">
                  <a:moveTo>
                    <a:pt x="315950" y="510159"/>
                  </a:moveTo>
                  <a:lnTo>
                    <a:pt x="291719" y="469163"/>
                  </a:lnTo>
                  <a:lnTo>
                    <a:pt x="241731" y="384619"/>
                  </a:lnTo>
                  <a:lnTo>
                    <a:pt x="239534" y="379044"/>
                  </a:lnTo>
                  <a:lnTo>
                    <a:pt x="238785" y="373164"/>
                  </a:lnTo>
                  <a:lnTo>
                    <a:pt x="238785" y="155816"/>
                  </a:lnTo>
                  <a:lnTo>
                    <a:pt x="211112" y="155816"/>
                  </a:lnTo>
                  <a:lnTo>
                    <a:pt x="211112" y="384619"/>
                  </a:lnTo>
                  <a:lnTo>
                    <a:pt x="212217" y="387223"/>
                  </a:lnTo>
                  <a:lnTo>
                    <a:pt x="212890" y="389826"/>
                  </a:lnTo>
                  <a:lnTo>
                    <a:pt x="214414" y="393852"/>
                  </a:lnTo>
                  <a:lnTo>
                    <a:pt x="260146" y="469163"/>
                  </a:lnTo>
                  <a:lnTo>
                    <a:pt x="144246" y="469163"/>
                  </a:lnTo>
                  <a:lnTo>
                    <a:pt x="189306" y="394220"/>
                  </a:lnTo>
                  <a:lnTo>
                    <a:pt x="192951" y="155409"/>
                  </a:lnTo>
                  <a:lnTo>
                    <a:pt x="166420" y="155409"/>
                  </a:lnTo>
                  <a:lnTo>
                    <a:pt x="166420" y="377621"/>
                  </a:lnTo>
                  <a:lnTo>
                    <a:pt x="165608" y="378371"/>
                  </a:lnTo>
                  <a:lnTo>
                    <a:pt x="165341" y="381647"/>
                  </a:lnTo>
                  <a:lnTo>
                    <a:pt x="164934" y="385000"/>
                  </a:lnTo>
                  <a:lnTo>
                    <a:pt x="162737" y="387223"/>
                  </a:lnTo>
                  <a:lnTo>
                    <a:pt x="88544" y="510159"/>
                  </a:lnTo>
                  <a:lnTo>
                    <a:pt x="315950" y="510159"/>
                  </a:lnTo>
                  <a:close/>
                </a:path>
                <a:path w="403225" h="510539">
                  <a:moveTo>
                    <a:pt x="338137" y="132537"/>
                  </a:moveTo>
                  <a:lnTo>
                    <a:pt x="304838" y="132537"/>
                  </a:lnTo>
                  <a:lnTo>
                    <a:pt x="304838" y="334772"/>
                  </a:lnTo>
                  <a:lnTo>
                    <a:pt x="303199" y="346735"/>
                  </a:lnTo>
                  <a:lnTo>
                    <a:pt x="276301" y="388340"/>
                  </a:lnTo>
                  <a:lnTo>
                    <a:pt x="267144" y="396100"/>
                  </a:lnTo>
                  <a:lnTo>
                    <a:pt x="284187" y="423405"/>
                  </a:lnTo>
                  <a:lnTo>
                    <a:pt x="314909" y="396443"/>
                  </a:lnTo>
                  <a:lnTo>
                    <a:pt x="335051" y="352221"/>
                  </a:lnTo>
                  <a:lnTo>
                    <a:pt x="338137" y="334772"/>
                  </a:lnTo>
                  <a:lnTo>
                    <a:pt x="338137" y="132537"/>
                  </a:lnTo>
                  <a:close/>
                </a:path>
                <a:path w="403225" h="510539">
                  <a:moveTo>
                    <a:pt x="389775" y="132537"/>
                  </a:moveTo>
                  <a:lnTo>
                    <a:pt x="356146" y="132537"/>
                  </a:lnTo>
                  <a:lnTo>
                    <a:pt x="356146" y="339242"/>
                  </a:lnTo>
                  <a:lnTo>
                    <a:pt x="355663" y="355079"/>
                  </a:lnTo>
                  <a:lnTo>
                    <a:pt x="336245" y="396468"/>
                  </a:lnTo>
                  <a:lnTo>
                    <a:pt x="307873" y="429755"/>
                  </a:lnTo>
                  <a:lnTo>
                    <a:pt x="294157" y="440067"/>
                  </a:lnTo>
                  <a:lnTo>
                    <a:pt x="310794" y="468058"/>
                  </a:lnTo>
                  <a:lnTo>
                    <a:pt x="343128" y="445058"/>
                  </a:lnTo>
                  <a:lnTo>
                    <a:pt x="366153" y="412686"/>
                  </a:lnTo>
                  <a:lnTo>
                    <a:pt x="385838" y="363232"/>
                  </a:lnTo>
                  <a:lnTo>
                    <a:pt x="389775" y="339242"/>
                  </a:lnTo>
                  <a:lnTo>
                    <a:pt x="389775" y="132537"/>
                  </a:lnTo>
                  <a:close/>
                </a:path>
                <a:path w="403225" h="510539">
                  <a:moveTo>
                    <a:pt x="403059" y="116319"/>
                  </a:moveTo>
                  <a:lnTo>
                    <a:pt x="392049" y="100012"/>
                  </a:lnTo>
                  <a:lnTo>
                    <a:pt x="375373" y="75311"/>
                  </a:lnTo>
                  <a:lnTo>
                    <a:pt x="234734" y="75311"/>
                  </a:lnTo>
                  <a:lnTo>
                    <a:pt x="222199" y="77876"/>
                  </a:lnTo>
                  <a:lnTo>
                    <a:pt x="214414" y="83832"/>
                  </a:lnTo>
                  <a:lnTo>
                    <a:pt x="206641" y="89369"/>
                  </a:lnTo>
                  <a:lnTo>
                    <a:pt x="201879" y="100012"/>
                  </a:lnTo>
                  <a:lnTo>
                    <a:pt x="195922" y="89001"/>
                  </a:lnTo>
                  <a:lnTo>
                    <a:pt x="188188" y="82308"/>
                  </a:lnTo>
                  <a:lnTo>
                    <a:pt x="180073" y="76060"/>
                  </a:lnTo>
                  <a:lnTo>
                    <a:pt x="166420" y="75311"/>
                  </a:lnTo>
                  <a:lnTo>
                    <a:pt x="27978" y="75311"/>
                  </a:lnTo>
                  <a:lnTo>
                    <a:pt x="0" y="117805"/>
                  </a:lnTo>
                  <a:lnTo>
                    <a:pt x="128358" y="117805"/>
                  </a:lnTo>
                  <a:lnTo>
                    <a:pt x="138366" y="118465"/>
                  </a:lnTo>
                  <a:lnTo>
                    <a:pt x="148678" y="125171"/>
                  </a:lnTo>
                  <a:lnTo>
                    <a:pt x="158648" y="131787"/>
                  </a:lnTo>
                  <a:lnTo>
                    <a:pt x="161251" y="136626"/>
                  </a:lnTo>
                  <a:lnTo>
                    <a:pt x="162369" y="138493"/>
                  </a:lnTo>
                  <a:lnTo>
                    <a:pt x="163817" y="140271"/>
                  </a:lnTo>
                  <a:lnTo>
                    <a:pt x="162737" y="139534"/>
                  </a:lnTo>
                  <a:lnTo>
                    <a:pt x="164223" y="141719"/>
                  </a:lnTo>
                  <a:lnTo>
                    <a:pt x="165608" y="143992"/>
                  </a:lnTo>
                  <a:lnTo>
                    <a:pt x="168249" y="145034"/>
                  </a:lnTo>
                  <a:lnTo>
                    <a:pt x="233946" y="145034"/>
                  </a:lnTo>
                  <a:lnTo>
                    <a:pt x="233578" y="145478"/>
                  </a:lnTo>
                  <a:lnTo>
                    <a:pt x="235445" y="144703"/>
                  </a:lnTo>
                  <a:lnTo>
                    <a:pt x="237261" y="143992"/>
                  </a:lnTo>
                  <a:lnTo>
                    <a:pt x="238379" y="142506"/>
                  </a:lnTo>
                  <a:lnTo>
                    <a:pt x="239826" y="140639"/>
                  </a:lnTo>
                  <a:lnTo>
                    <a:pt x="240144" y="140271"/>
                  </a:lnTo>
                  <a:lnTo>
                    <a:pt x="241388" y="138823"/>
                  </a:lnTo>
                  <a:lnTo>
                    <a:pt x="242430" y="135509"/>
                  </a:lnTo>
                  <a:lnTo>
                    <a:pt x="247611" y="128447"/>
                  </a:lnTo>
                  <a:lnTo>
                    <a:pt x="254635" y="124460"/>
                  </a:lnTo>
                  <a:lnTo>
                    <a:pt x="267919" y="116687"/>
                  </a:lnTo>
                  <a:lnTo>
                    <a:pt x="276771" y="116319"/>
                  </a:lnTo>
                  <a:lnTo>
                    <a:pt x="403059" y="11631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pic>
          <p:nvPicPr>
            <p:cNvPr id="100" name="object 38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860215" y="2882148"/>
              <a:ext cx="187549" cy="112547"/>
            </a:xfrm>
            <a:prstGeom prst="rect">
              <a:avLst/>
            </a:prstGeom>
          </p:spPr>
        </p:pic>
      </p:grpSp>
    </p:spTree>
  </p:cSld>
  <p:clrMapOvr>
    <a:masterClrMapping/>
  </p:clrMapOvr>
  <p:transition spd="slow">
    <p:pull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mai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39190" y="1903730"/>
            <a:ext cx="7268845" cy="2568575"/>
          </a:xfrm>
          <a:prstGeom prst="rect">
            <a:avLst/>
          </a:prstGeom>
        </p:spPr>
      </p:pic>
      <p:sp>
        <p:nvSpPr>
          <p:cNvPr id="27" name="等腰三角形 47"/>
          <p:cNvSpPr>
            <a:spLocks noChangeArrowheads="1"/>
          </p:cNvSpPr>
          <p:nvPr/>
        </p:nvSpPr>
        <p:spPr bwMode="auto">
          <a:xfrm rot="5400000">
            <a:off x="-39787" y="157290"/>
            <a:ext cx="581159" cy="50158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lIns="91438" tIns="45719" rIns="91438" bIns="45719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  <p:sp>
        <p:nvSpPr>
          <p:cNvPr id="8" name="矩形 46"/>
          <p:cNvSpPr>
            <a:spLocks noChangeArrowheads="1"/>
          </p:cNvSpPr>
          <p:nvPr/>
        </p:nvSpPr>
        <p:spPr bwMode="auto">
          <a:xfrm>
            <a:off x="501585" y="170891"/>
            <a:ext cx="1812290" cy="490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30000"/>
              </a:lnSpc>
              <a:buNone/>
            </a:pPr>
            <a:r>
              <a:rPr lang="en-US" altLang="zh-CN" sz="2000" b="1" dirty="0">
                <a:solidFill>
                  <a:schemeClr val="accent1"/>
                </a:solidFill>
                <a:latin typeface="Arial" panose="020B0604020202020204" pitchFamily="34" charset="0"/>
              </a:rPr>
              <a:t>Future Works</a:t>
            </a:r>
            <a:endParaRPr lang="en-US" altLang="zh-CN" sz="2000" b="1" dirty="0">
              <a:solidFill>
                <a:schemeClr val="accent1"/>
              </a:solidFill>
              <a:latin typeface="Arial" panose="020B0604020202020204" pitchFamily="34" charset="0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0" y="661035"/>
            <a:ext cx="9144000" cy="12426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q"/>
            </a:pPr>
            <a:r>
              <a:rPr lang="en-US" altLang="zh-CN" b="1" dirty="0">
                <a:latin typeface="Arial" panose="020B0604020202020204" pitchFamily="34" charset="0"/>
                <a:ea typeface="微软雅黑" panose="020B0503020204020204" pitchFamily="34" charset="-122"/>
              </a:rPr>
              <a:t>Impact of AV in discriminatory food delivery platform </a:t>
            </a:r>
            <a:r>
              <a:rPr lang="en-US" altLang="zh-CN" b="1" baseline="30000" dirty="0">
                <a:latin typeface="Arial" panose="020B0604020202020204" pitchFamily="34" charset="0"/>
                <a:ea typeface="微软雅黑" panose="020B0503020204020204" pitchFamily="34" charset="-122"/>
              </a:rPr>
              <a:t>[7]</a:t>
            </a:r>
            <a:endParaRPr lang="en-US" altLang="zh-CN" b="1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30000"/>
              </a:lnSpc>
              <a:buFont typeface="Wingdings" panose="05000000000000000000" charset="0"/>
              <a:buChar char="Ø"/>
            </a:pP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</a:rPr>
              <a:t>How to determine optimal AV fleet size?</a:t>
            </a:r>
            <a:endParaRPr lang="en-US" altLang="zh-CN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30000"/>
              </a:lnSpc>
              <a:buFont typeface="Wingdings" panose="05000000000000000000" charset="0"/>
              <a:buChar char="Ø"/>
            </a:pP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</a:rPr>
              <a:t>What’s the impact of AV to human couriers?</a:t>
            </a:r>
            <a:endParaRPr lang="en-US" altLang="zh-CN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30000"/>
              </a:lnSpc>
              <a:buFont typeface="Wingdings" panose="05000000000000000000" charset="0"/>
              <a:buChar char="Ø"/>
            </a:pP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</a:rPr>
              <a:t>How might the spatial distribution differ between AVs and human couriers?</a:t>
            </a:r>
            <a:endParaRPr lang="en-US" altLang="zh-CN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457200" lvl="1" indent="0">
              <a:lnSpc>
                <a:spcPct val="130000"/>
              </a:lnSpc>
              <a:buFont typeface="Wingdings" panose="05000000000000000000" pitchFamily="2" charset="2"/>
              <a:buNone/>
            </a:pPr>
            <a:endParaRPr lang="en-US" altLang="zh-CN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-635" y="4632960"/>
            <a:ext cx="9144635" cy="255270"/>
          </a:xfrm>
          <a:prstGeom prst="rect">
            <a:avLst/>
          </a:prstGeom>
        </p:spPr>
        <p:txBody>
          <a:bodyPr vert="horz" wrap="square" lIns="0" tIns="9525" rIns="0" bIns="0" rtlCol="0" anchor="b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algn="l">
              <a:lnSpc>
                <a:spcPct val="100000"/>
              </a:lnSpc>
              <a:spcBef>
                <a:spcPts val="100"/>
              </a:spcBef>
            </a:pPr>
            <a:r>
              <a:rPr lang="en-US" altLang="zh-CN" sz="800" dirty="0">
                <a:solidFill>
                  <a:schemeClr val="tx1"/>
                </a:solidFill>
                <a:latin typeface="+mn-lt"/>
                <a:cs typeface="+mn-lt"/>
                <a:sym typeface="+mn-ea"/>
              </a:rPr>
              <a:t>[7] Ye A, Zhang K, Bell M G H, et al. Modeling an on-demand meal delivery system with human couriers and autonomous vehicles in a spatial market[J]. Transportation Research Part C: Emerging Technologies, 2024, 168: 104723.</a:t>
            </a:r>
            <a:endParaRPr lang="en-US" altLang="zh-CN" sz="800" dirty="0">
              <a:solidFill>
                <a:schemeClr val="tx1"/>
              </a:solidFill>
              <a:latin typeface="+mn-lt"/>
              <a:cs typeface="+mn-lt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等腰三角形 47"/>
          <p:cNvSpPr>
            <a:spLocks noChangeArrowheads="1"/>
          </p:cNvSpPr>
          <p:nvPr/>
        </p:nvSpPr>
        <p:spPr bwMode="auto">
          <a:xfrm rot="5400000">
            <a:off x="-39787" y="157290"/>
            <a:ext cx="581159" cy="50158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lIns="91438" tIns="45719" rIns="91438" bIns="45719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  <p:sp>
        <p:nvSpPr>
          <p:cNvPr id="8" name="矩形 46"/>
          <p:cNvSpPr>
            <a:spLocks noChangeArrowheads="1"/>
          </p:cNvSpPr>
          <p:nvPr/>
        </p:nvSpPr>
        <p:spPr bwMode="auto">
          <a:xfrm>
            <a:off x="501585" y="170891"/>
            <a:ext cx="1812290" cy="490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30000"/>
              </a:lnSpc>
              <a:buNone/>
            </a:pPr>
            <a:r>
              <a:rPr lang="en-US" altLang="zh-CN" sz="2000" b="1" dirty="0">
                <a:solidFill>
                  <a:schemeClr val="accent1"/>
                </a:solidFill>
                <a:latin typeface="Arial" panose="020B0604020202020204" pitchFamily="34" charset="0"/>
              </a:rPr>
              <a:t>Future Works</a:t>
            </a:r>
            <a:endParaRPr lang="en-US" altLang="zh-CN" sz="2000" b="1" dirty="0">
              <a:solidFill>
                <a:schemeClr val="accent1"/>
              </a:solidFill>
              <a:latin typeface="Arial" panose="020B0604020202020204" pitchFamily="34" charset="0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0" y="661035"/>
            <a:ext cx="9144000" cy="99377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q"/>
            </a:pPr>
            <a:r>
              <a:rPr lang="en-US" altLang="zh-CN" b="1" dirty="0">
                <a:latin typeface="Arial" panose="020B0604020202020204" pitchFamily="34" charset="0"/>
                <a:ea typeface="微软雅黑" panose="020B0503020204020204" pitchFamily="34" charset="-122"/>
              </a:rPr>
              <a:t>Cross-domain challenge in transportation</a:t>
            </a:r>
            <a:endParaRPr lang="en-US" altLang="zh-CN" b="1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30000"/>
              </a:lnSpc>
              <a:buFont typeface="Wingdings" panose="05000000000000000000" charset="0"/>
              <a:buChar char="Ø"/>
            </a:pP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</a:rPr>
              <a:t>domain shift in Offline-to-Online (O2O) RL </a:t>
            </a:r>
            <a:r>
              <a:rPr lang="en-US" altLang="zh-CN" baseline="30000" dirty="0">
                <a:latin typeface="Arial" panose="020B0604020202020204" pitchFamily="34" charset="0"/>
                <a:ea typeface="微软雅黑" panose="020B0503020204020204" pitchFamily="34" charset="-122"/>
              </a:rPr>
              <a:t>[8]</a:t>
            </a:r>
            <a:endParaRPr lang="en-US" altLang="zh-CN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30000"/>
              </a:lnSpc>
              <a:buFont typeface="Wingdings" panose="05000000000000000000" charset="0"/>
              <a:buChar char="Ø"/>
            </a:pP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</a:rPr>
              <a:t>traffic prediction task in cross-domain scenario (cross region &amp; cross time ...) </a:t>
            </a:r>
            <a:r>
              <a:rPr lang="en-US" altLang="zh-CN" baseline="30000" dirty="0">
                <a:latin typeface="Arial" panose="020B0604020202020204" pitchFamily="34" charset="0"/>
                <a:ea typeface="微软雅黑" panose="020B0503020204020204" pitchFamily="34" charset="-122"/>
              </a:rPr>
              <a:t>[9]</a:t>
            </a:r>
            <a:endParaRPr lang="en-US" altLang="zh-CN" baseline="30000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" name="object 4"/>
          <p:cNvSpPr txBox="1"/>
          <p:nvPr/>
        </p:nvSpPr>
        <p:spPr>
          <a:xfrm>
            <a:off x="-635" y="4417060"/>
            <a:ext cx="9144635" cy="391160"/>
          </a:xfrm>
          <a:prstGeom prst="rect">
            <a:avLst/>
          </a:prstGeom>
        </p:spPr>
        <p:txBody>
          <a:bodyPr vert="horz" wrap="square" lIns="0" tIns="9525" rIns="0" bIns="0" rtlCol="0" anchor="b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algn="l">
              <a:lnSpc>
                <a:spcPct val="100000"/>
              </a:lnSpc>
              <a:spcBef>
                <a:spcPts val="100"/>
              </a:spcBef>
            </a:pPr>
            <a:r>
              <a:rPr lang="en-US" altLang="zh-CN" sz="800" dirty="0">
                <a:solidFill>
                  <a:schemeClr val="tx1"/>
                </a:solidFill>
                <a:latin typeface="+mn-lt"/>
                <a:cs typeface="+mn-lt"/>
                <a:sym typeface="+mn-ea"/>
              </a:rPr>
              <a:t>[8] Ye A, Zhang K, Bell M G H, et al. Modeling an on-demand meal delivery system with human couriers and autonomous vehicles in a spatial market[J]. Transportation Research Part C: Emerging Technologies, 2024, 168: 104723.</a:t>
            </a:r>
            <a:endParaRPr lang="en-US" altLang="zh-CN" sz="800" dirty="0">
              <a:solidFill>
                <a:schemeClr val="tx1"/>
              </a:solidFill>
              <a:latin typeface="+mn-lt"/>
              <a:cs typeface="+mn-lt"/>
              <a:sym typeface="+mn-ea"/>
            </a:endParaRPr>
          </a:p>
          <a:p>
            <a:pPr marL="12700" algn="l">
              <a:lnSpc>
                <a:spcPct val="100000"/>
              </a:lnSpc>
              <a:spcBef>
                <a:spcPts val="100"/>
              </a:spcBef>
            </a:pPr>
            <a:r>
              <a:rPr lang="en-US" altLang="zh-CN" sz="800" dirty="0">
                <a:solidFill>
                  <a:schemeClr val="tx1"/>
                </a:solidFill>
                <a:latin typeface="+mn-lt"/>
                <a:cs typeface="+mn-lt"/>
                <a:sym typeface="+mn-ea"/>
              </a:rPr>
              <a:t>[9] Ma J, Wu F. Effective traffic signal control with offline-to-online reinforcement learning[C]//2023 IEEE/RSJ International Conference on Intelligent Robots and Systems (IROS). IEEE, 2023: 1-7.</a:t>
            </a:r>
            <a:endParaRPr lang="en-US" altLang="zh-CN" sz="800" dirty="0">
              <a:solidFill>
                <a:schemeClr val="tx1"/>
              </a:solidFill>
              <a:latin typeface="+mn-lt"/>
              <a:cs typeface="+mn-lt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71725" y="1597660"/>
            <a:ext cx="4400550" cy="27000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等腰三角形 47"/>
          <p:cNvSpPr>
            <a:spLocks noChangeArrowheads="1"/>
          </p:cNvSpPr>
          <p:nvPr/>
        </p:nvSpPr>
        <p:spPr bwMode="auto">
          <a:xfrm rot="5400000">
            <a:off x="-39787" y="157290"/>
            <a:ext cx="581159" cy="50158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lIns="91438" tIns="45719" rIns="91438" bIns="45719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  <p:sp>
        <p:nvSpPr>
          <p:cNvPr id="8" name="矩形 46"/>
          <p:cNvSpPr>
            <a:spLocks noChangeArrowheads="1"/>
          </p:cNvSpPr>
          <p:nvPr/>
        </p:nvSpPr>
        <p:spPr bwMode="auto">
          <a:xfrm>
            <a:off x="501585" y="170891"/>
            <a:ext cx="1812290" cy="490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30000"/>
              </a:lnSpc>
              <a:buNone/>
            </a:pPr>
            <a:r>
              <a:rPr lang="en-US" altLang="zh-CN" sz="2000" b="1" dirty="0">
                <a:solidFill>
                  <a:schemeClr val="accent1"/>
                </a:solidFill>
                <a:latin typeface="Arial" panose="020B0604020202020204" pitchFamily="34" charset="0"/>
              </a:rPr>
              <a:t>Future Works</a:t>
            </a:r>
            <a:endParaRPr lang="en-US" altLang="zh-CN" sz="2000" b="1" dirty="0">
              <a:solidFill>
                <a:schemeClr val="accent1"/>
              </a:solidFill>
              <a:latin typeface="Arial" panose="020B0604020202020204" pitchFamily="34" charset="0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0" y="661035"/>
            <a:ext cx="9144000" cy="36131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q"/>
            </a:pPr>
            <a:r>
              <a:rPr lang="en-US" altLang="zh-CN" b="1" dirty="0">
                <a:latin typeface="Arial" panose="020B0604020202020204" pitchFamily="34" charset="0"/>
                <a:ea typeface="微软雅黑" panose="020B0503020204020204" pitchFamily="34" charset="-122"/>
              </a:rPr>
              <a:t>LLM &amp; Transportation</a:t>
            </a:r>
            <a:endParaRPr lang="en-US" altLang="zh-CN" b="1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30000"/>
              </a:lnSpc>
              <a:buFont typeface="Wingdings" panose="05000000000000000000" charset="0"/>
              <a:buChar char="Ø"/>
            </a:pP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</a:rPr>
              <a:t>LLM4Transportation</a:t>
            </a:r>
            <a:r>
              <a:rPr lang="en-US" altLang="zh-CN" baseline="30000" dirty="0">
                <a:latin typeface="Arial" panose="020B0604020202020204" pitchFamily="34" charset="0"/>
                <a:ea typeface="微软雅黑" panose="020B0503020204020204" pitchFamily="34" charset="-122"/>
              </a:rPr>
              <a:t>[10]</a:t>
            </a: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</a:rPr>
              <a:t>: LLM-assisted decision (LLM as encoder &amp; LLM as planner)</a:t>
            </a:r>
            <a:endParaRPr lang="en-US" altLang="zh-CN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30000"/>
              </a:lnSpc>
              <a:buFont typeface="Wingdings" panose="05000000000000000000" charset="0"/>
              <a:buChar char="Ø"/>
            </a:pP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</a:rPr>
              <a:t>Transportation Foundation Model</a:t>
            </a:r>
            <a:r>
              <a:rPr lang="en-US" altLang="zh-CN" baseline="30000" dirty="0">
                <a:latin typeface="Arial" panose="020B0604020202020204" pitchFamily="34" charset="0"/>
                <a:ea typeface="微软雅黑" panose="020B0503020204020204" pitchFamily="34" charset="-122"/>
              </a:rPr>
              <a:t>[11]</a:t>
            </a: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</a:rPr>
              <a:t>: inject transportation knowledge into LLM (RAG, SFT, RL post-training)</a:t>
            </a:r>
            <a:endParaRPr lang="en-US" altLang="zh-CN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52270" y="1755775"/>
            <a:ext cx="5838825" cy="2439035"/>
          </a:xfrm>
          <a:prstGeom prst="rect">
            <a:avLst/>
          </a:prstGeom>
        </p:spPr>
      </p:pic>
      <p:sp>
        <p:nvSpPr>
          <p:cNvPr id="3" name="object 4"/>
          <p:cNvSpPr txBox="1"/>
          <p:nvPr/>
        </p:nvSpPr>
        <p:spPr>
          <a:xfrm>
            <a:off x="-635" y="4533265"/>
            <a:ext cx="9144635" cy="391160"/>
          </a:xfrm>
          <a:prstGeom prst="rect">
            <a:avLst/>
          </a:prstGeom>
        </p:spPr>
        <p:txBody>
          <a:bodyPr vert="horz" wrap="square" lIns="0" tIns="9525" rIns="0" bIns="0" rtlCol="0" anchor="b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algn="l">
              <a:lnSpc>
                <a:spcPct val="100000"/>
              </a:lnSpc>
              <a:spcBef>
                <a:spcPts val="100"/>
              </a:spcBef>
            </a:pPr>
            <a:r>
              <a:rPr lang="en-US" altLang="zh-CN" sz="800" dirty="0">
                <a:solidFill>
                  <a:schemeClr val="tx1"/>
                </a:solidFill>
                <a:latin typeface="+mn-lt"/>
                <a:cs typeface="+mn-lt"/>
                <a:sym typeface="+mn-ea"/>
              </a:rPr>
              <a:t>[10] Lyu T, Feng S, Liu H, et al. LLM-ODDR: A Large Language Model Framework for Joint Order Dispatching and Driver Repositioning[J]. arXiv preprint arXiv:2505.22695, 2025.</a:t>
            </a:r>
            <a:endParaRPr lang="en-US" altLang="zh-CN" sz="800" dirty="0">
              <a:solidFill>
                <a:schemeClr val="tx1"/>
              </a:solidFill>
              <a:latin typeface="+mn-lt"/>
              <a:cs typeface="+mn-lt"/>
              <a:sym typeface="+mn-ea"/>
            </a:endParaRPr>
          </a:p>
          <a:p>
            <a:pPr marL="12700" algn="l">
              <a:lnSpc>
                <a:spcPct val="100000"/>
              </a:lnSpc>
              <a:spcBef>
                <a:spcPts val="100"/>
              </a:spcBef>
            </a:pPr>
            <a:r>
              <a:rPr lang="en-US" altLang="zh-CN" sz="800" dirty="0">
                <a:solidFill>
                  <a:schemeClr val="tx1"/>
                </a:solidFill>
                <a:latin typeface="+mn-lt"/>
                <a:cs typeface="+mn-lt"/>
                <a:sym typeface="+mn-ea"/>
              </a:rPr>
              <a:t>[11] Wang J, Dong Z, Bai B, et al. FoodGPT: Reinforcement Post-Training of Large Language Models in the Food Delivery Domain[C]//Proceedings of the 31st ACM SIGKDD Conference on Knowledge Discovery and Data Mining V. 2. 2025: 4966-4974.</a:t>
            </a:r>
            <a:endParaRPr lang="en-US" altLang="zh-CN" sz="800" dirty="0">
              <a:solidFill>
                <a:schemeClr val="tx1"/>
              </a:solidFill>
              <a:latin typeface="+mn-lt"/>
              <a:cs typeface="+mn-lt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/>
          <p:cNvSpPr/>
          <p:nvPr/>
        </p:nvSpPr>
        <p:spPr>
          <a:xfrm>
            <a:off x="0" y="0"/>
            <a:ext cx="9144000" cy="5154760"/>
          </a:xfrm>
          <a:custGeom>
            <a:avLst/>
            <a:gdLst/>
            <a:ahLst/>
            <a:cxnLst/>
            <a:rect l="l" t="t" r="r" b="b"/>
            <a:pathLst>
              <a:path w="10692130" h="7560309">
                <a:moveTo>
                  <a:pt x="10692003" y="0"/>
                </a:moveTo>
                <a:lnTo>
                  <a:pt x="0" y="0"/>
                </a:lnTo>
                <a:lnTo>
                  <a:pt x="0" y="7559890"/>
                </a:lnTo>
                <a:lnTo>
                  <a:pt x="10692003" y="7559890"/>
                </a:lnTo>
                <a:lnTo>
                  <a:pt x="10692003" y="0"/>
                </a:lnTo>
                <a:close/>
              </a:path>
            </a:pathLst>
          </a:custGeom>
          <a:solidFill>
            <a:srgbClr val="003974"/>
          </a:solidFill>
        </p:spPr>
        <p:txBody>
          <a:bodyPr wrap="square" lIns="0" tIns="0" rIns="0" bIns="0" rtlCol="0"/>
          <a:lstStyle/>
          <a:p>
            <a:r>
              <a:rPr lang="en-US" sz="1050"/>
              <a:t>oi</a:t>
            </a:r>
            <a:endParaRPr lang="en-US" sz="1050"/>
          </a:p>
        </p:txBody>
      </p:sp>
      <p:sp>
        <p:nvSpPr>
          <p:cNvPr id="62" name="object 4"/>
          <p:cNvSpPr txBox="1"/>
          <p:nvPr/>
        </p:nvSpPr>
        <p:spPr>
          <a:xfrm>
            <a:off x="8255" y="2341880"/>
            <a:ext cx="9135745" cy="471170"/>
          </a:xfrm>
          <a:prstGeom prst="rect">
            <a:avLst/>
          </a:prstGeom>
        </p:spPr>
        <p:txBody>
          <a:bodyPr vert="horz" wrap="square" lIns="0" tIns="9525" rIns="0" bIns="0" rtlCol="0" anchor="b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 V: Conclusion</a:t>
            </a:r>
            <a:endParaRPr lang="en-US" sz="3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5" name="object 3"/>
          <p:cNvSpPr/>
          <p:nvPr/>
        </p:nvSpPr>
        <p:spPr>
          <a:xfrm>
            <a:off x="481546" y="153095"/>
            <a:ext cx="89059" cy="108109"/>
          </a:xfrm>
          <a:custGeom>
            <a:avLst/>
            <a:gdLst/>
            <a:ahLst/>
            <a:cxnLst/>
            <a:rect l="l" t="t" r="r" b="b"/>
            <a:pathLst>
              <a:path w="118745" h="144144">
                <a:moveTo>
                  <a:pt x="86131" y="0"/>
                </a:moveTo>
                <a:lnTo>
                  <a:pt x="0" y="0"/>
                </a:lnTo>
                <a:lnTo>
                  <a:pt x="0" y="16510"/>
                </a:lnTo>
                <a:lnTo>
                  <a:pt x="34112" y="16510"/>
                </a:lnTo>
                <a:lnTo>
                  <a:pt x="34112" y="143510"/>
                </a:lnTo>
                <a:lnTo>
                  <a:pt x="52031" y="143510"/>
                </a:lnTo>
                <a:lnTo>
                  <a:pt x="52031" y="16510"/>
                </a:lnTo>
                <a:lnTo>
                  <a:pt x="86131" y="16510"/>
                </a:lnTo>
                <a:lnTo>
                  <a:pt x="86131" y="0"/>
                </a:lnTo>
                <a:close/>
              </a:path>
              <a:path w="118745" h="144144">
                <a:moveTo>
                  <a:pt x="118529" y="74269"/>
                </a:moveTo>
                <a:lnTo>
                  <a:pt x="100622" y="74269"/>
                </a:lnTo>
                <a:lnTo>
                  <a:pt x="100622" y="144119"/>
                </a:lnTo>
                <a:lnTo>
                  <a:pt x="118529" y="144119"/>
                </a:lnTo>
                <a:lnTo>
                  <a:pt x="118529" y="7426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50"/>
          </a:p>
        </p:txBody>
      </p:sp>
      <p:grpSp>
        <p:nvGrpSpPr>
          <p:cNvPr id="66" name="object 4"/>
          <p:cNvGrpSpPr/>
          <p:nvPr/>
        </p:nvGrpSpPr>
        <p:grpSpPr>
          <a:xfrm>
            <a:off x="557013" y="152599"/>
            <a:ext cx="157163" cy="108585"/>
            <a:chOff x="3343644" y="2906025"/>
            <a:chExt cx="209550" cy="144780"/>
          </a:xfrm>
        </p:grpSpPr>
        <p:sp>
          <p:nvSpPr>
            <p:cNvPr id="67" name="object 5"/>
            <p:cNvSpPr/>
            <p:nvPr/>
          </p:nvSpPr>
          <p:spPr>
            <a:xfrm>
              <a:off x="3343643" y="2906026"/>
              <a:ext cx="104775" cy="144780"/>
            </a:xfrm>
            <a:custGeom>
              <a:avLst/>
              <a:gdLst/>
              <a:ahLst/>
              <a:cxnLst/>
              <a:rect l="l" t="t" r="r" b="b"/>
              <a:pathLst>
                <a:path w="104775" h="144780">
                  <a:moveTo>
                    <a:pt x="104228" y="0"/>
                  </a:moveTo>
                  <a:lnTo>
                    <a:pt x="86309" y="0"/>
                  </a:lnTo>
                  <a:lnTo>
                    <a:pt x="86309" y="58420"/>
                  </a:lnTo>
                  <a:lnTo>
                    <a:pt x="17907" y="58420"/>
                  </a:lnTo>
                  <a:lnTo>
                    <a:pt x="17907" y="0"/>
                  </a:lnTo>
                  <a:lnTo>
                    <a:pt x="0" y="0"/>
                  </a:lnTo>
                  <a:lnTo>
                    <a:pt x="0" y="58420"/>
                  </a:lnTo>
                  <a:lnTo>
                    <a:pt x="0" y="74930"/>
                  </a:lnTo>
                  <a:lnTo>
                    <a:pt x="86309" y="74930"/>
                  </a:lnTo>
                  <a:lnTo>
                    <a:pt x="86309" y="144780"/>
                  </a:lnTo>
                  <a:lnTo>
                    <a:pt x="104228" y="144780"/>
                  </a:lnTo>
                  <a:lnTo>
                    <a:pt x="104228" y="74930"/>
                  </a:lnTo>
                  <a:lnTo>
                    <a:pt x="104228" y="58420"/>
                  </a:lnTo>
                  <a:lnTo>
                    <a:pt x="10422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pic>
          <p:nvPicPr>
            <p:cNvPr id="68" name="object 6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3475699" y="2906514"/>
              <a:ext cx="77165" cy="143675"/>
            </a:xfrm>
            <a:prstGeom prst="rect">
              <a:avLst/>
            </a:prstGeom>
          </p:spPr>
        </p:pic>
      </p:grpSp>
      <p:sp>
        <p:nvSpPr>
          <p:cNvPr id="69" name="object 7"/>
          <p:cNvSpPr/>
          <p:nvPr/>
        </p:nvSpPr>
        <p:spPr>
          <a:xfrm>
            <a:off x="773520" y="208796"/>
            <a:ext cx="13811" cy="52388"/>
          </a:xfrm>
          <a:custGeom>
            <a:avLst/>
            <a:gdLst/>
            <a:ahLst/>
            <a:cxnLst/>
            <a:rect l="l" t="t" r="r" b="b"/>
            <a:pathLst>
              <a:path w="18414" h="69850">
                <a:moveTo>
                  <a:pt x="0" y="69849"/>
                </a:moveTo>
                <a:lnTo>
                  <a:pt x="17919" y="69849"/>
                </a:lnTo>
                <a:lnTo>
                  <a:pt x="17919" y="0"/>
                </a:lnTo>
                <a:lnTo>
                  <a:pt x="0" y="0"/>
                </a:lnTo>
                <a:lnTo>
                  <a:pt x="0" y="6984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70" name="object 8"/>
          <p:cNvSpPr/>
          <p:nvPr/>
        </p:nvSpPr>
        <p:spPr>
          <a:xfrm>
            <a:off x="773516" y="147818"/>
            <a:ext cx="431006" cy="117634"/>
          </a:xfrm>
          <a:custGeom>
            <a:avLst/>
            <a:gdLst/>
            <a:ahLst/>
            <a:cxnLst/>
            <a:rect l="l" t="t" r="r" b="b"/>
            <a:pathLst>
              <a:path w="574675" h="156844">
                <a:moveTo>
                  <a:pt x="104216" y="6375"/>
                </a:moveTo>
                <a:lnTo>
                  <a:pt x="86321" y="6375"/>
                </a:lnTo>
                <a:lnTo>
                  <a:pt x="86321" y="64795"/>
                </a:lnTo>
                <a:lnTo>
                  <a:pt x="17919" y="64795"/>
                </a:lnTo>
                <a:lnTo>
                  <a:pt x="17919" y="6375"/>
                </a:lnTo>
                <a:lnTo>
                  <a:pt x="0" y="6375"/>
                </a:lnTo>
                <a:lnTo>
                  <a:pt x="0" y="64795"/>
                </a:lnTo>
                <a:lnTo>
                  <a:pt x="0" y="81305"/>
                </a:lnTo>
                <a:lnTo>
                  <a:pt x="86321" y="81305"/>
                </a:lnTo>
                <a:lnTo>
                  <a:pt x="86321" y="151155"/>
                </a:lnTo>
                <a:lnTo>
                  <a:pt x="104216" y="151155"/>
                </a:lnTo>
                <a:lnTo>
                  <a:pt x="104216" y="81305"/>
                </a:lnTo>
                <a:lnTo>
                  <a:pt x="104216" y="64795"/>
                </a:lnTo>
                <a:lnTo>
                  <a:pt x="104216" y="6375"/>
                </a:lnTo>
                <a:close/>
              </a:path>
              <a:path w="574675" h="156844">
                <a:moveTo>
                  <a:pt x="272491" y="78701"/>
                </a:moveTo>
                <a:lnTo>
                  <a:pt x="266509" y="49644"/>
                </a:lnTo>
                <a:lnTo>
                  <a:pt x="254571" y="32118"/>
                </a:lnTo>
                <a:lnTo>
                  <a:pt x="254571" y="78701"/>
                </a:lnTo>
                <a:lnTo>
                  <a:pt x="249974" y="101612"/>
                </a:lnTo>
                <a:lnTo>
                  <a:pt x="237540" y="120053"/>
                </a:lnTo>
                <a:lnTo>
                  <a:pt x="219278" y="132346"/>
                </a:lnTo>
                <a:lnTo>
                  <a:pt x="197218" y="136817"/>
                </a:lnTo>
                <a:lnTo>
                  <a:pt x="175145" y="132346"/>
                </a:lnTo>
                <a:lnTo>
                  <a:pt x="156883" y="120053"/>
                </a:lnTo>
                <a:lnTo>
                  <a:pt x="144449" y="101612"/>
                </a:lnTo>
                <a:lnTo>
                  <a:pt x="139865" y="78701"/>
                </a:lnTo>
                <a:lnTo>
                  <a:pt x="144081" y="56273"/>
                </a:lnTo>
                <a:lnTo>
                  <a:pt x="155892" y="37782"/>
                </a:lnTo>
                <a:lnTo>
                  <a:pt x="174028" y="25222"/>
                </a:lnTo>
                <a:lnTo>
                  <a:pt x="197218" y="20586"/>
                </a:lnTo>
                <a:lnTo>
                  <a:pt x="220408" y="25222"/>
                </a:lnTo>
                <a:lnTo>
                  <a:pt x="238544" y="37782"/>
                </a:lnTo>
                <a:lnTo>
                  <a:pt x="250355" y="56273"/>
                </a:lnTo>
                <a:lnTo>
                  <a:pt x="254571" y="78701"/>
                </a:lnTo>
                <a:lnTo>
                  <a:pt x="254571" y="32118"/>
                </a:lnTo>
                <a:lnTo>
                  <a:pt x="250291" y="25831"/>
                </a:lnTo>
                <a:lnTo>
                  <a:pt x="242481" y="20586"/>
                </a:lnTo>
                <a:lnTo>
                  <a:pt x="226339" y="9728"/>
                </a:lnTo>
                <a:lnTo>
                  <a:pt x="197218" y="3822"/>
                </a:lnTo>
                <a:lnTo>
                  <a:pt x="168084" y="9728"/>
                </a:lnTo>
                <a:lnTo>
                  <a:pt x="144145" y="25831"/>
                </a:lnTo>
                <a:lnTo>
                  <a:pt x="127927" y="49644"/>
                </a:lnTo>
                <a:lnTo>
                  <a:pt x="121958" y="78701"/>
                </a:lnTo>
                <a:lnTo>
                  <a:pt x="127876" y="108407"/>
                </a:lnTo>
                <a:lnTo>
                  <a:pt x="144005" y="132156"/>
                </a:lnTo>
                <a:lnTo>
                  <a:pt x="167932" y="147891"/>
                </a:lnTo>
                <a:lnTo>
                  <a:pt x="197218" y="153593"/>
                </a:lnTo>
                <a:lnTo>
                  <a:pt x="226504" y="147891"/>
                </a:lnTo>
                <a:lnTo>
                  <a:pt x="243344" y="136817"/>
                </a:lnTo>
                <a:lnTo>
                  <a:pt x="250431" y="132156"/>
                </a:lnTo>
                <a:lnTo>
                  <a:pt x="266573" y="108407"/>
                </a:lnTo>
                <a:lnTo>
                  <a:pt x="272491" y="78701"/>
                </a:lnTo>
                <a:close/>
              </a:path>
              <a:path w="574675" h="156844">
                <a:moveTo>
                  <a:pt x="415772" y="6858"/>
                </a:moveTo>
                <a:lnTo>
                  <a:pt x="397865" y="6858"/>
                </a:lnTo>
                <a:lnTo>
                  <a:pt x="397865" y="112991"/>
                </a:lnTo>
                <a:lnTo>
                  <a:pt x="290017" y="0"/>
                </a:lnTo>
                <a:lnTo>
                  <a:pt x="290017" y="150545"/>
                </a:lnTo>
                <a:lnTo>
                  <a:pt x="307936" y="150545"/>
                </a:lnTo>
                <a:lnTo>
                  <a:pt x="307936" y="43459"/>
                </a:lnTo>
                <a:lnTo>
                  <a:pt x="415772" y="156451"/>
                </a:lnTo>
                <a:lnTo>
                  <a:pt x="415772" y="6858"/>
                </a:lnTo>
                <a:close/>
              </a:path>
              <a:path w="574675" h="156844">
                <a:moveTo>
                  <a:pt x="574128" y="78143"/>
                </a:moveTo>
                <a:lnTo>
                  <a:pt x="517131" y="78143"/>
                </a:lnTo>
                <a:lnTo>
                  <a:pt x="517131" y="94526"/>
                </a:lnTo>
                <a:lnTo>
                  <a:pt x="554291" y="94526"/>
                </a:lnTo>
                <a:lnTo>
                  <a:pt x="549744" y="111074"/>
                </a:lnTo>
                <a:lnTo>
                  <a:pt x="538835" y="124650"/>
                </a:lnTo>
                <a:lnTo>
                  <a:pt x="523887" y="133832"/>
                </a:lnTo>
                <a:lnTo>
                  <a:pt x="507225" y="137210"/>
                </a:lnTo>
                <a:lnTo>
                  <a:pt x="485406" y="132270"/>
                </a:lnTo>
                <a:lnTo>
                  <a:pt x="467690" y="119151"/>
                </a:lnTo>
                <a:lnTo>
                  <a:pt x="455777" y="100393"/>
                </a:lnTo>
                <a:lnTo>
                  <a:pt x="451421" y="78511"/>
                </a:lnTo>
                <a:lnTo>
                  <a:pt x="455853" y="55816"/>
                </a:lnTo>
                <a:lnTo>
                  <a:pt x="468020" y="37287"/>
                </a:lnTo>
                <a:lnTo>
                  <a:pt x="486219" y="24790"/>
                </a:lnTo>
                <a:lnTo>
                  <a:pt x="508762" y="20218"/>
                </a:lnTo>
                <a:lnTo>
                  <a:pt x="521754" y="21894"/>
                </a:lnTo>
                <a:lnTo>
                  <a:pt x="534047" y="26644"/>
                </a:lnTo>
                <a:lnTo>
                  <a:pt x="544982" y="34036"/>
                </a:lnTo>
                <a:lnTo>
                  <a:pt x="553923" y="43649"/>
                </a:lnTo>
                <a:lnTo>
                  <a:pt x="566496" y="31648"/>
                </a:lnTo>
                <a:lnTo>
                  <a:pt x="554545" y="19812"/>
                </a:lnTo>
                <a:lnTo>
                  <a:pt x="540321" y="11087"/>
                </a:lnTo>
                <a:lnTo>
                  <a:pt x="524548" y="5676"/>
                </a:lnTo>
                <a:lnTo>
                  <a:pt x="507974" y="3822"/>
                </a:lnTo>
                <a:lnTo>
                  <a:pt x="478904" y="9766"/>
                </a:lnTo>
                <a:lnTo>
                  <a:pt x="455244" y="25946"/>
                </a:lnTo>
                <a:lnTo>
                  <a:pt x="439318" y="49885"/>
                </a:lnTo>
                <a:lnTo>
                  <a:pt x="433489" y="79095"/>
                </a:lnTo>
                <a:lnTo>
                  <a:pt x="439178" y="107530"/>
                </a:lnTo>
                <a:lnTo>
                  <a:pt x="454723" y="131279"/>
                </a:lnTo>
                <a:lnTo>
                  <a:pt x="477799" y="147548"/>
                </a:lnTo>
                <a:lnTo>
                  <a:pt x="506120" y="153593"/>
                </a:lnTo>
                <a:lnTo>
                  <a:pt x="533692" y="148234"/>
                </a:lnTo>
                <a:lnTo>
                  <a:pt x="555193" y="133515"/>
                </a:lnTo>
                <a:lnTo>
                  <a:pt x="569150" y="111391"/>
                </a:lnTo>
                <a:lnTo>
                  <a:pt x="574128" y="83858"/>
                </a:lnTo>
                <a:lnTo>
                  <a:pt x="574128" y="7814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71" name="object 9"/>
          <p:cNvSpPr/>
          <p:nvPr/>
        </p:nvSpPr>
        <p:spPr>
          <a:xfrm>
            <a:off x="1261538" y="147818"/>
            <a:ext cx="419100" cy="117634"/>
          </a:xfrm>
          <a:custGeom>
            <a:avLst/>
            <a:gdLst/>
            <a:ahLst/>
            <a:cxnLst/>
            <a:rect l="l" t="t" r="r" b="b"/>
            <a:pathLst>
              <a:path w="558800" h="156844">
                <a:moveTo>
                  <a:pt x="103466" y="150545"/>
                </a:moveTo>
                <a:lnTo>
                  <a:pt x="37731" y="71462"/>
                </a:lnTo>
                <a:lnTo>
                  <a:pt x="102323" y="6870"/>
                </a:lnTo>
                <a:lnTo>
                  <a:pt x="78879" y="6870"/>
                </a:lnTo>
                <a:lnTo>
                  <a:pt x="17932" y="69176"/>
                </a:lnTo>
                <a:lnTo>
                  <a:pt x="17932" y="6870"/>
                </a:lnTo>
                <a:lnTo>
                  <a:pt x="0" y="6870"/>
                </a:lnTo>
                <a:lnTo>
                  <a:pt x="0" y="150545"/>
                </a:lnTo>
                <a:lnTo>
                  <a:pt x="17932" y="150545"/>
                </a:lnTo>
                <a:lnTo>
                  <a:pt x="17932" y="90525"/>
                </a:lnTo>
                <a:lnTo>
                  <a:pt x="25158" y="83667"/>
                </a:lnTo>
                <a:lnTo>
                  <a:pt x="79286" y="150545"/>
                </a:lnTo>
                <a:lnTo>
                  <a:pt x="103466" y="150545"/>
                </a:lnTo>
                <a:close/>
              </a:path>
              <a:path w="558800" h="156844">
                <a:moveTo>
                  <a:pt x="256654" y="78701"/>
                </a:moveTo>
                <a:lnTo>
                  <a:pt x="250685" y="49644"/>
                </a:lnTo>
                <a:lnTo>
                  <a:pt x="238798" y="32194"/>
                </a:lnTo>
                <a:lnTo>
                  <a:pt x="238798" y="78701"/>
                </a:lnTo>
                <a:lnTo>
                  <a:pt x="234200" y="101612"/>
                </a:lnTo>
                <a:lnTo>
                  <a:pt x="221754" y="120053"/>
                </a:lnTo>
                <a:lnTo>
                  <a:pt x="203479" y="132346"/>
                </a:lnTo>
                <a:lnTo>
                  <a:pt x="181419" y="136817"/>
                </a:lnTo>
                <a:lnTo>
                  <a:pt x="159346" y="132346"/>
                </a:lnTo>
                <a:lnTo>
                  <a:pt x="141084" y="120053"/>
                </a:lnTo>
                <a:lnTo>
                  <a:pt x="128651" y="101612"/>
                </a:lnTo>
                <a:lnTo>
                  <a:pt x="124053" y="78701"/>
                </a:lnTo>
                <a:lnTo>
                  <a:pt x="128282" y="56273"/>
                </a:lnTo>
                <a:lnTo>
                  <a:pt x="140093" y="37782"/>
                </a:lnTo>
                <a:lnTo>
                  <a:pt x="158242" y="25222"/>
                </a:lnTo>
                <a:lnTo>
                  <a:pt x="181419" y="20586"/>
                </a:lnTo>
                <a:lnTo>
                  <a:pt x="204609" y="25222"/>
                </a:lnTo>
                <a:lnTo>
                  <a:pt x="222745" y="37782"/>
                </a:lnTo>
                <a:lnTo>
                  <a:pt x="234569" y="56273"/>
                </a:lnTo>
                <a:lnTo>
                  <a:pt x="238798" y="78701"/>
                </a:lnTo>
                <a:lnTo>
                  <a:pt x="238798" y="32194"/>
                </a:lnTo>
                <a:lnTo>
                  <a:pt x="234467" y="25831"/>
                </a:lnTo>
                <a:lnTo>
                  <a:pt x="226669" y="20586"/>
                </a:lnTo>
                <a:lnTo>
                  <a:pt x="210540" y="9728"/>
                </a:lnTo>
                <a:lnTo>
                  <a:pt x="181419" y="3822"/>
                </a:lnTo>
                <a:lnTo>
                  <a:pt x="152298" y="9728"/>
                </a:lnTo>
                <a:lnTo>
                  <a:pt x="128358" y="25831"/>
                </a:lnTo>
                <a:lnTo>
                  <a:pt x="112115" y="49644"/>
                </a:lnTo>
                <a:lnTo>
                  <a:pt x="106146" y="78701"/>
                </a:lnTo>
                <a:lnTo>
                  <a:pt x="112064" y="108407"/>
                </a:lnTo>
                <a:lnTo>
                  <a:pt x="128219" y="132156"/>
                </a:lnTo>
                <a:lnTo>
                  <a:pt x="152146" y="147891"/>
                </a:lnTo>
                <a:lnTo>
                  <a:pt x="181419" y="153593"/>
                </a:lnTo>
                <a:lnTo>
                  <a:pt x="210693" y="147891"/>
                </a:lnTo>
                <a:lnTo>
                  <a:pt x="227533" y="136817"/>
                </a:lnTo>
                <a:lnTo>
                  <a:pt x="234607" y="132156"/>
                </a:lnTo>
                <a:lnTo>
                  <a:pt x="250736" y="108407"/>
                </a:lnTo>
                <a:lnTo>
                  <a:pt x="256654" y="78701"/>
                </a:lnTo>
                <a:close/>
              </a:path>
              <a:path w="558800" h="156844">
                <a:moveTo>
                  <a:pt x="399973" y="6858"/>
                </a:moveTo>
                <a:lnTo>
                  <a:pt x="382041" y="6858"/>
                </a:lnTo>
                <a:lnTo>
                  <a:pt x="382041" y="112991"/>
                </a:lnTo>
                <a:lnTo>
                  <a:pt x="274218" y="0"/>
                </a:lnTo>
                <a:lnTo>
                  <a:pt x="274218" y="150545"/>
                </a:lnTo>
                <a:lnTo>
                  <a:pt x="292112" y="150545"/>
                </a:lnTo>
                <a:lnTo>
                  <a:pt x="292112" y="43459"/>
                </a:lnTo>
                <a:lnTo>
                  <a:pt x="399973" y="156451"/>
                </a:lnTo>
                <a:lnTo>
                  <a:pt x="399973" y="6858"/>
                </a:lnTo>
                <a:close/>
              </a:path>
              <a:path w="558800" h="156844">
                <a:moveTo>
                  <a:pt x="558330" y="78143"/>
                </a:moveTo>
                <a:lnTo>
                  <a:pt x="501332" y="78143"/>
                </a:lnTo>
                <a:lnTo>
                  <a:pt x="501332" y="94526"/>
                </a:lnTo>
                <a:lnTo>
                  <a:pt x="538492" y="94526"/>
                </a:lnTo>
                <a:lnTo>
                  <a:pt x="533946" y="111074"/>
                </a:lnTo>
                <a:lnTo>
                  <a:pt x="523024" y="124650"/>
                </a:lnTo>
                <a:lnTo>
                  <a:pt x="508076" y="133832"/>
                </a:lnTo>
                <a:lnTo>
                  <a:pt x="491426" y="137210"/>
                </a:lnTo>
                <a:lnTo>
                  <a:pt x="469620" y="132270"/>
                </a:lnTo>
                <a:lnTo>
                  <a:pt x="451891" y="119151"/>
                </a:lnTo>
                <a:lnTo>
                  <a:pt x="439978" y="100393"/>
                </a:lnTo>
                <a:lnTo>
                  <a:pt x="435622" y="78511"/>
                </a:lnTo>
                <a:lnTo>
                  <a:pt x="440055" y="55816"/>
                </a:lnTo>
                <a:lnTo>
                  <a:pt x="452221" y="37287"/>
                </a:lnTo>
                <a:lnTo>
                  <a:pt x="470420" y="24790"/>
                </a:lnTo>
                <a:lnTo>
                  <a:pt x="492950" y="20218"/>
                </a:lnTo>
                <a:lnTo>
                  <a:pt x="505955" y="21894"/>
                </a:lnTo>
                <a:lnTo>
                  <a:pt x="518248" y="26644"/>
                </a:lnTo>
                <a:lnTo>
                  <a:pt x="529183" y="34036"/>
                </a:lnTo>
                <a:lnTo>
                  <a:pt x="538124" y="43649"/>
                </a:lnTo>
                <a:lnTo>
                  <a:pt x="550697" y="31648"/>
                </a:lnTo>
                <a:lnTo>
                  <a:pt x="538746" y="19812"/>
                </a:lnTo>
                <a:lnTo>
                  <a:pt x="524522" y="11087"/>
                </a:lnTo>
                <a:lnTo>
                  <a:pt x="508749" y="5676"/>
                </a:lnTo>
                <a:lnTo>
                  <a:pt x="492175" y="3822"/>
                </a:lnTo>
                <a:lnTo>
                  <a:pt x="463092" y="9766"/>
                </a:lnTo>
                <a:lnTo>
                  <a:pt x="439432" y="25946"/>
                </a:lnTo>
                <a:lnTo>
                  <a:pt x="423519" y="49885"/>
                </a:lnTo>
                <a:lnTo>
                  <a:pt x="417690" y="79095"/>
                </a:lnTo>
                <a:lnTo>
                  <a:pt x="423379" y="107530"/>
                </a:lnTo>
                <a:lnTo>
                  <a:pt x="438912" y="131279"/>
                </a:lnTo>
                <a:lnTo>
                  <a:pt x="461987" y="147548"/>
                </a:lnTo>
                <a:lnTo>
                  <a:pt x="490321" y="153593"/>
                </a:lnTo>
                <a:lnTo>
                  <a:pt x="517893" y="148234"/>
                </a:lnTo>
                <a:lnTo>
                  <a:pt x="539394" y="133515"/>
                </a:lnTo>
                <a:lnTo>
                  <a:pt x="553351" y="111391"/>
                </a:lnTo>
                <a:lnTo>
                  <a:pt x="558330" y="83858"/>
                </a:lnTo>
                <a:lnTo>
                  <a:pt x="558330" y="7814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50"/>
          </a:p>
        </p:txBody>
      </p:sp>
      <p:grpSp>
        <p:nvGrpSpPr>
          <p:cNvPr id="72" name="object 10"/>
          <p:cNvGrpSpPr/>
          <p:nvPr/>
        </p:nvGrpSpPr>
        <p:grpSpPr>
          <a:xfrm>
            <a:off x="489693" y="319267"/>
            <a:ext cx="747236" cy="119063"/>
            <a:chOff x="3253884" y="3128249"/>
            <a:chExt cx="996315" cy="158750"/>
          </a:xfrm>
        </p:grpSpPr>
        <p:pic>
          <p:nvPicPr>
            <p:cNvPr id="73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53884" y="3135114"/>
              <a:ext cx="105194" cy="146723"/>
            </a:xfrm>
            <a:prstGeom prst="rect">
              <a:avLst/>
            </a:prstGeom>
          </p:spPr>
        </p:pic>
        <p:pic>
          <p:nvPicPr>
            <p:cNvPr id="74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384039" y="3128249"/>
              <a:ext cx="125755" cy="156451"/>
            </a:xfrm>
            <a:prstGeom prst="rect">
              <a:avLst/>
            </a:prstGeom>
          </p:spPr>
        </p:pic>
        <p:pic>
          <p:nvPicPr>
            <p:cNvPr id="75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36657" y="3135109"/>
              <a:ext cx="247708" cy="151307"/>
            </a:xfrm>
            <a:prstGeom prst="rect">
              <a:avLst/>
            </a:prstGeom>
          </p:spPr>
        </p:pic>
        <p:pic>
          <p:nvPicPr>
            <p:cNvPr id="76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08387" y="3132067"/>
              <a:ext cx="188057" cy="149771"/>
            </a:xfrm>
            <a:prstGeom prst="rect">
              <a:avLst/>
            </a:prstGeom>
          </p:spPr>
        </p:pic>
        <p:pic>
          <p:nvPicPr>
            <p:cNvPr id="77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017416" y="3135109"/>
              <a:ext cx="232263" cy="143681"/>
            </a:xfrm>
            <a:prstGeom prst="rect">
              <a:avLst/>
            </a:prstGeom>
          </p:spPr>
        </p:pic>
      </p:grpSp>
      <p:grpSp>
        <p:nvGrpSpPr>
          <p:cNvPr id="78" name="object 16"/>
          <p:cNvGrpSpPr/>
          <p:nvPr/>
        </p:nvGrpSpPr>
        <p:grpSpPr>
          <a:xfrm>
            <a:off x="1282412" y="322127"/>
            <a:ext cx="179546" cy="112395"/>
            <a:chOff x="4310842" y="3132063"/>
            <a:chExt cx="239395" cy="149860"/>
          </a:xfrm>
        </p:grpSpPr>
        <p:pic>
          <p:nvPicPr>
            <p:cNvPr id="79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310842" y="3132063"/>
              <a:ext cx="150545" cy="149771"/>
            </a:xfrm>
            <a:prstGeom prst="rect">
              <a:avLst/>
            </a:prstGeom>
          </p:spPr>
        </p:pic>
        <p:pic>
          <p:nvPicPr>
            <p:cNvPr id="80" name="object 1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480439" y="3135108"/>
              <a:ext cx="69570" cy="143687"/>
            </a:xfrm>
            <a:prstGeom prst="rect">
              <a:avLst/>
            </a:prstGeom>
          </p:spPr>
        </p:pic>
      </p:grpSp>
      <p:grpSp>
        <p:nvGrpSpPr>
          <p:cNvPr id="81" name="object 19"/>
          <p:cNvGrpSpPr/>
          <p:nvPr/>
        </p:nvGrpSpPr>
        <p:grpSpPr>
          <a:xfrm>
            <a:off x="1515927" y="319267"/>
            <a:ext cx="557689" cy="117634"/>
            <a:chOff x="4622196" y="3128249"/>
            <a:chExt cx="743585" cy="156845"/>
          </a:xfrm>
        </p:grpSpPr>
        <p:pic>
          <p:nvPicPr>
            <p:cNvPr id="82" name="object 2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622196" y="3132061"/>
              <a:ext cx="216470" cy="149783"/>
            </a:xfrm>
            <a:prstGeom prst="rect">
              <a:avLst/>
            </a:prstGeom>
          </p:spPr>
        </p:pic>
        <p:sp>
          <p:nvSpPr>
            <p:cNvPr id="83" name="object 21"/>
            <p:cNvSpPr/>
            <p:nvPr/>
          </p:nvSpPr>
          <p:spPr>
            <a:xfrm>
              <a:off x="4861369" y="3135109"/>
              <a:ext cx="18415" cy="144145"/>
            </a:xfrm>
            <a:custGeom>
              <a:avLst/>
              <a:gdLst/>
              <a:ahLst/>
              <a:cxnLst/>
              <a:rect l="l" t="t" r="r" b="b"/>
              <a:pathLst>
                <a:path w="18414" h="144145">
                  <a:moveTo>
                    <a:pt x="17894" y="0"/>
                  </a:moveTo>
                  <a:lnTo>
                    <a:pt x="0" y="0"/>
                  </a:lnTo>
                  <a:lnTo>
                    <a:pt x="0" y="143675"/>
                  </a:lnTo>
                  <a:lnTo>
                    <a:pt x="17894" y="143675"/>
                  </a:lnTo>
                  <a:lnTo>
                    <a:pt x="1789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pic>
          <p:nvPicPr>
            <p:cNvPr id="84" name="object 2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908021" y="3135114"/>
              <a:ext cx="77165" cy="143675"/>
            </a:xfrm>
            <a:prstGeom prst="rect">
              <a:avLst/>
            </a:prstGeom>
          </p:spPr>
        </p:pic>
        <p:pic>
          <p:nvPicPr>
            <p:cNvPr id="85" name="object 2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007512" y="3128249"/>
              <a:ext cx="125755" cy="156451"/>
            </a:xfrm>
            <a:prstGeom prst="rect">
              <a:avLst/>
            </a:prstGeom>
          </p:spPr>
        </p:pic>
        <p:pic>
          <p:nvPicPr>
            <p:cNvPr id="86" name="object 2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152697" y="3132061"/>
              <a:ext cx="112585" cy="149783"/>
            </a:xfrm>
            <a:prstGeom prst="rect">
              <a:avLst/>
            </a:prstGeom>
          </p:spPr>
        </p:pic>
        <p:pic>
          <p:nvPicPr>
            <p:cNvPr id="87" name="object 2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288537" y="3135114"/>
              <a:ext cx="77203" cy="143675"/>
            </a:xfrm>
            <a:prstGeom prst="rect">
              <a:avLst/>
            </a:prstGeom>
          </p:spPr>
        </p:pic>
      </p:grpSp>
      <p:grpSp>
        <p:nvGrpSpPr>
          <p:cNvPr id="88" name="object 26"/>
          <p:cNvGrpSpPr/>
          <p:nvPr/>
        </p:nvGrpSpPr>
        <p:grpSpPr>
          <a:xfrm>
            <a:off x="480128" y="490718"/>
            <a:ext cx="308610" cy="117634"/>
            <a:chOff x="3241130" y="3356850"/>
            <a:chExt cx="411480" cy="156845"/>
          </a:xfrm>
        </p:grpSpPr>
        <p:pic>
          <p:nvPicPr>
            <p:cNvPr id="89" name="object 2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241130" y="3356850"/>
              <a:ext cx="275139" cy="156451"/>
            </a:xfrm>
            <a:prstGeom prst="rect">
              <a:avLst/>
            </a:prstGeom>
          </p:spPr>
        </p:pic>
        <p:pic>
          <p:nvPicPr>
            <p:cNvPr id="90" name="object 2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542188" y="3363733"/>
              <a:ext cx="110337" cy="143662"/>
            </a:xfrm>
            <a:prstGeom prst="rect">
              <a:avLst/>
            </a:prstGeom>
          </p:spPr>
        </p:pic>
      </p:grpSp>
      <p:grpSp>
        <p:nvGrpSpPr>
          <p:cNvPr id="91" name="object 29"/>
          <p:cNvGrpSpPr/>
          <p:nvPr/>
        </p:nvGrpSpPr>
        <p:grpSpPr>
          <a:xfrm>
            <a:off x="836250" y="493595"/>
            <a:ext cx="260985" cy="112395"/>
            <a:chOff x="3715960" y="3360686"/>
            <a:chExt cx="347980" cy="149860"/>
          </a:xfrm>
        </p:grpSpPr>
        <p:pic>
          <p:nvPicPr>
            <p:cNvPr id="92" name="object 30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715960" y="3360686"/>
              <a:ext cx="307929" cy="149758"/>
            </a:xfrm>
            <a:prstGeom prst="rect">
              <a:avLst/>
            </a:prstGeom>
          </p:spPr>
        </p:pic>
        <p:sp>
          <p:nvSpPr>
            <p:cNvPr id="93" name="object 31"/>
            <p:cNvSpPr/>
            <p:nvPr/>
          </p:nvSpPr>
          <p:spPr>
            <a:xfrm>
              <a:off x="4045621" y="3438137"/>
              <a:ext cx="18415" cy="69850"/>
            </a:xfrm>
            <a:custGeom>
              <a:avLst/>
              <a:gdLst/>
              <a:ahLst/>
              <a:cxnLst/>
              <a:rect l="l" t="t" r="r" b="b"/>
              <a:pathLst>
                <a:path w="18414" h="69850">
                  <a:moveTo>
                    <a:pt x="0" y="69849"/>
                  </a:moveTo>
                  <a:lnTo>
                    <a:pt x="17907" y="69849"/>
                  </a:lnTo>
                  <a:lnTo>
                    <a:pt x="17907" y="0"/>
                  </a:lnTo>
                  <a:lnTo>
                    <a:pt x="0" y="0"/>
                  </a:lnTo>
                  <a:lnTo>
                    <a:pt x="0" y="6984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</p:grpSp>
      <p:grpSp>
        <p:nvGrpSpPr>
          <p:cNvPr id="94" name="object 32"/>
          <p:cNvGrpSpPr/>
          <p:nvPr/>
        </p:nvGrpSpPr>
        <p:grpSpPr>
          <a:xfrm>
            <a:off x="1083496" y="490718"/>
            <a:ext cx="694373" cy="117634"/>
            <a:chOff x="4045621" y="3356850"/>
            <a:chExt cx="925830" cy="156845"/>
          </a:xfrm>
        </p:grpSpPr>
        <p:sp>
          <p:nvSpPr>
            <p:cNvPr id="95" name="object 33"/>
            <p:cNvSpPr/>
            <p:nvPr/>
          </p:nvSpPr>
          <p:spPr>
            <a:xfrm>
              <a:off x="4045610" y="3363213"/>
              <a:ext cx="104775" cy="144780"/>
            </a:xfrm>
            <a:custGeom>
              <a:avLst/>
              <a:gdLst/>
              <a:ahLst/>
              <a:cxnLst/>
              <a:rect l="l" t="t" r="r" b="b"/>
              <a:pathLst>
                <a:path w="104775" h="144779">
                  <a:moveTo>
                    <a:pt x="104190" y="0"/>
                  </a:moveTo>
                  <a:lnTo>
                    <a:pt x="86334" y="0"/>
                  </a:lnTo>
                  <a:lnTo>
                    <a:pt x="86334" y="58420"/>
                  </a:lnTo>
                  <a:lnTo>
                    <a:pt x="17907" y="58420"/>
                  </a:lnTo>
                  <a:lnTo>
                    <a:pt x="17907" y="0"/>
                  </a:lnTo>
                  <a:lnTo>
                    <a:pt x="0" y="0"/>
                  </a:lnTo>
                  <a:lnTo>
                    <a:pt x="0" y="58420"/>
                  </a:lnTo>
                  <a:lnTo>
                    <a:pt x="0" y="74930"/>
                  </a:lnTo>
                  <a:lnTo>
                    <a:pt x="86334" y="74930"/>
                  </a:lnTo>
                  <a:lnTo>
                    <a:pt x="86334" y="144780"/>
                  </a:lnTo>
                  <a:lnTo>
                    <a:pt x="104190" y="144780"/>
                  </a:lnTo>
                  <a:lnTo>
                    <a:pt x="104190" y="74930"/>
                  </a:lnTo>
                  <a:lnTo>
                    <a:pt x="104190" y="58420"/>
                  </a:lnTo>
                  <a:lnTo>
                    <a:pt x="10419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pic>
          <p:nvPicPr>
            <p:cNvPr id="96" name="object 34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175935" y="3356850"/>
              <a:ext cx="293637" cy="156451"/>
            </a:xfrm>
            <a:prstGeom prst="rect">
              <a:avLst/>
            </a:prstGeom>
          </p:spPr>
        </p:pic>
        <p:pic>
          <p:nvPicPr>
            <p:cNvPr id="97" name="object 35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488849" y="3360676"/>
              <a:ext cx="482276" cy="149758"/>
            </a:xfrm>
            <a:prstGeom prst="rect">
              <a:avLst/>
            </a:prstGeom>
          </p:spPr>
        </p:pic>
      </p:grpSp>
      <p:grpSp>
        <p:nvGrpSpPr>
          <p:cNvPr id="98" name="object 36"/>
          <p:cNvGrpSpPr/>
          <p:nvPr/>
        </p:nvGrpSpPr>
        <p:grpSpPr>
          <a:xfrm>
            <a:off x="114460" y="134691"/>
            <a:ext cx="302419" cy="471488"/>
            <a:chOff x="2753573" y="2882148"/>
            <a:chExt cx="403225" cy="628650"/>
          </a:xfrm>
        </p:grpSpPr>
        <p:sp>
          <p:nvSpPr>
            <p:cNvPr id="99" name="object 37"/>
            <p:cNvSpPr/>
            <p:nvPr/>
          </p:nvSpPr>
          <p:spPr>
            <a:xfrm>
              <a:off x="2753563" y="3000616"/>
              <a:ext cx="403225" cy="510540"/>
            </a:xfrm>
            <a:custGeom>
              <a:avLst/>
              <a:gdLst/>
              <a:ahLst/>
              <a:cxnLst/>
              <a:rect l="l" t="t" r="r" b="b"/>
              <a:pathLst>
                <a:path w="403225" h="510539">
                  <a:moveTo>
                    <a:pt x="111442" y="440067"/>
                  </a:moveTo>
                  <a:lnTo>
                    <a:pt x="80225" y="415544"/>
                  </a:lnTo>
                  <a:lnTo>
                    <a:pt x="57670" y="377659"/>
                  </a:lnTo>
                  <a:lnTo>
                    <a:pt x="48666" y="342874"/>
                  </a:lnTo>
                  <a:lnTo>
                    <a:pt x="48666" y="133273"/>
                  </a:lnTo>
                  <a:lnTo>
                    <a:pt x="14363" y="133273"/>
                  </a:lnTo>
                  <a:lnTo>
                    <a:pt x="14363" y="343700"/>
                  </a:lnTo>
                  <a:lnTo>
                    <a:pt x="15925" y="363029"/>
                  </a:lnTo>
                  <a:lnTo>
                    <a:pt x="36842" y="410146"/>
                  </a:lnTo>
                  <a:lnTo>
                    <a:pt x="73075" y="451675"/>
                  </a:lnTo>
                  <a:lnTo>
                    <a:pt x="94056" y="467741"/>
                  </a:lnTo>
                  <a:lnTo>
                    <a:pt x="111442" y="440067"/>
                  </a:lnTo>
                  <a:close/>
                </a:path>
                <a:path w="403225" h="510539">
                  <a:moveTo>
                    <a:pt x="139077" y="395338"/>
                  </a:moveTo>
                  <a:lnTo>
                    <a:pt x="111760" y="368401"/>
                  </a:lnTo>
                  <a:lnTo>
                    <a:pt x="100342" y="335508"/>
                  </a:lnTo>
                  <a:lnTo>
                    <a:pt x="100342" y="133273"/>
                  </a:lnTo>
                  <a:lnTo>
                    <a:pt x="67081" y="133273"/>
                  </a:lnTo>
                  <a:lnTo>
                    <a:pt x="67081" y="342874"/>
                  </a:lnTo>
                  <a:lnTo>
                    <a:pt x="67754" y="353987"/>
                  </a:lnTo>
                  <a:lnTo>
                    <a:pt x="95821" y="402780"/>
                  </a:lnTo>
                  <a:lnTo>
                    <a:pt x="121361" y="423024"/>
                  </a:lnTo>
                  <a:lnTo>
                    <a:pt x="139077" y="395338"/>
                  </a:lnTo>
                  <a:close/>
                </a:path>
                <a:path w="403225" h="510539">
                  <a:moveTo>
                    <a:pt x="239128" y="60159"/>
                  </a:moveTo>
                  <a:lnTo>
                    <a:pt x="168249" y="60159"/>
                  </a:lnTo>
                  <a:lnTo>
                    <a:pt x="175221" y="64033"/>
                  </a:lnTo>
                  <a:lnTo>
                    <a:pt x="181089" y="66027"/>
                  </a:lnTo>
                  <a:lnTo>
                    <a:pt x="189026" y="66751"/>
                  </a:lnTo>
                  <a:lnTo>
                    <a:pt x="202222" y="66852"/>
                  </a:lnTo>
                  <a:lnTo>
                    <a:pt x="217500" y="65811"/>
                  </a:lnTo>
                  <a:lnTo>
                    <a:pt x="229120" y="63512"/>
                  </a:lnTo>
                  <a:lnTo>
                    <a:pt x="236524" y="61214"/>
                  </a:lnTo>
                  <a:lnTo>
                    <a:pt x="239128" y="60159"/>
                  </a:lnTo>
                  <a:close/>
                </a:path>
                <a:path w="403225" h="510539">
                  <a:moveTo>
                    <a:pt x="255943" y="47015"/>
                  </a:moveTo>
                  <a:lnTo>
                    <a:pt x="148005" y="47015"/>
                  </a:lnTo>
                  <a:lnTo>
                    <a:pt x="148005" y="48285"/>
                  </a:lnTo>
                  <a:lnTo>
                    <a:pt x="151269" y="48285"/>
                  </a:lnTo>
                  <a:lnTo>
                    <a:pt x="151269" y="50825"/>
                  </a:lnTo>
                  <a:lnTo>
                    <a:pt x="154622" y="50825"/>
                  </a:lnTo>
                  <a:lnTo>
                    <a:pt x="154622" y="52095"/>
                  </a:lnTo>
                  <a:lnTo>
                    <a:pt x="250050" y="52095"/>
                  </a:lnTo>
                  <a:lnTo>
                    <a:pt x="250050" y="50825"/>
                  </a:lnTo>
                  <a:lnTo>
                    <a:pt x="253606" y="50825"/>
                  </a:lnTo>
                  <a:lnTo>
                    <a:pt x="253606" y="48285"/>
                  </a:lnTo>
                  <a:lnTo>
                    <a:pt x="255943" y="48285"/>
                  </a:lnTo>
                  <a:lnTo>
                    <a:pt x="255943" y="47015"/>
                  </a:lnTo>
                  <a:close/>
                </a:path>
                <a:path w="403225" h="510539">
                  <a:moveTo>
                    <a:pt x="271983" y="32486"/>
                  </a:moveTo>
                  <a:lnTo>
                    <a:pt x="132461" y="32486"/>
                  </a:lnTo>
                  <a:lnTo>
                    <a:pt x="135801" y="36169"/>
                  </a:lnTo>
                  <a:lnTo>
                    <a:pt x="139077" y="39141"/>
                  </a:lnTo>
                  <a:lnTo>
                    <a:pt x="264655" y="39141"/>
                  </a:lnTo>
                  <a:lnTo>
                    <a:pt x="268706" y="36982"/>
                  </a:lnTo>
                  <a:lnTo>
                    <a:pt x="271983" y="32486"/>
                  </a:lnTo>
                  <a:close/>
                </a:path>
                <a:path w="403225" h="510539">
                  <a:moveTo>
                    <a:pt x="284175" y="16598"/>
                  </a:moveTo>
                  <a:lnTo>
                    <a:pt x="121031" y="16598"/>
                  </a:lnTo>
                  <a:lnTo>
                    <a:pt x="122847" y="21056"/>
                  </a:lnTo>
                  <a:lnTo>
                    <a:pt x="126949" y="25488"/>
                  </a:lnTo>
                  <a:lnTo>
                    <a:pt x="277520" y="25488"/>
                  </a:lnTo>
                  <a:lnTo>
                    <a:pt x="280835" y="22555"/>
                  </a:lnTo>
                  <a:lnTo>
                    <a:pt x="284175" y="16598"/>
                  </a:lnTo>
                  <a:close/>
                </a:path>
                <a:path w="403225" h="510539">
                  <a:moveTo>
                    <a:pt x="291884" y="0"/>
                  </a:moveTo>
                  <a:lnTo>
                    <a:pt x="113665" y="0"/>
                  </a:lnTo>
                  <a:lnTo>
                    <a:pt x="115862" y="7366"/>
                  </a:lnTo>
                  <a:lnTo>
                    <a:pt x="117729" y="10337"/>
                  </a:lnTo>
                  <a:lnTo>
                    <a:pt x="287870" y="10337"/>
                  </a:lnTo>
                  <a:lnTo>
                    <a:pt x="290842" y="6616"/>
                  </a:lnTo>
                  <a:lnTo>
                    <a:pt x="291884" y="0"/>
                  </a:lnTo>
                  <a:close/>
                </a:path>
                <a:path w="403225" h="510539">
                  <a:moveTo>
                    <a:pt x="315950" y="510159"/>
                  </a:moveTo>
                  <a:lnTo>
                    <a:pt x="291719" y="469163"/>
                  </a:lnTo>
                  <a:lnTo>
                    <a:pt x="241731" y="384619"/>
                  </a:lnTo>
                  <a:lnTo>
                    <a:pt x="239534" y="379044"/>
                  </a:lnTo>
                  <a:lnTo>
                    <a:pt x="238785" y="373164"/>
                  </a:lnTo>
                  <a:lnTo>
                    <a:pt x="238785" y="155816"/>
                  </a:lnTo>
                  <a:lnTo>
                    <a:pt x="211112" y="155816"/>
                  </a:lnTo>
                  <a:lnTo>
                    <a:pt x="211112" y="384619"/>
                  </a:lnTo>
                  <a:lnTo>
                    <a:pt x="212217" y="387223"/>
                  </a:lnTo>
                  <a:lnTo>
                    <a:pt x="212890" y="389826"/>
                  </a:lnTo>
                  <a:lnTo>
                    <a:pt x="214414" y="393852"/>
                  </a:lnTo>
                  <a:lnTo>
                    <a:pt x="260146" y="469163"/>
                  </a:lnTo>
                  <a:lnTo>
                    <a:pt x="144246" y="469163"/>
                  </a:lnTo>
                  <a:lnTo>
                    <a:pt x="189306" y="394220"/>
                  </a:lnTo>
                  <a:lnTo>
                    <a:pt x="192951" y="155409"/>
                  </a:lnTo>
                  <a:lnTo>
                    <a:pt x="166420" y="155409"/>
                  </a:lnTo>
                  <a:lnTo>
                    <a:pt x="166420" y="377621"/>
                  </a:lnTo>
                  <a:lnTo>
                    <a:pt x="165608" y="378371"/>
                  </a:lnTo>
                  <a:lnTo>
                    <a:pt x="165341" y="381647"/>
                  </a:lnTo>
                  <a:lnTo>
                    <a:pt x="164934" y="385000"/>
                  </a:lnTo>
                  <a:lnTo>
                    <a:pt x="162737" y="387223"/>
                  </a:lnTo>
                  <a:lnTo>
                    <a:pt x="88544" y="510159"/>
                  </a:lnTo>
                  <a:lnTo>
                    <a:pt x="315950" y="510159"/>
                  </a:lnTo>
                  <a:close/>
                </a:path>
                <a:path w="403225" h="510539">
                  <a:moveTo>
                    <a:pt x="338137" y="132537"/>
                  </a:moveTo>
                  <a:lnTo>
                    <a:pt x="304838" y="132537"/>
                  </a:lnTo>
                  <a:lnTo>
                    <a:pt x="304838" y="334772"/>
                  </a:lnTo>
                  <a:lnTo>
                    <a:pt x="303199" y="346735"/>
                  </a:lnTo>
                  <a:lnTo>
                    <a:pt x="276301" y="388340"/>
                  </a:lnTo>
                  <a:lnTo>
                    <a:pt x="267144" y="396100"/>
                  </a:lnTo>
                  <a:lnTo>
                    <a:pt x="284187" y="423405"/>
                  </a:lnTo>
                  <a:lnTo>
                    <a:pt x="314909" y="396443"/>
                  </a:lnTo>
                  <a:lnTo>
                    <a:pt x="335051" y="352221"/>
                  </a:lnTo>
                  <a:lnTo>
                    <a:pt x="338137" y="334772"/>
                  </a:lnTo>
                  <a:lnTo>
                    <a:pt x="338137" y="132537"/>
                  </a:lnTo>
                  <a:close/>
                </a:path>
                <a:path w="403225" h="510539">
                  <a:moveTo>
                    <a:pt x="389775" y="132537"/>
                  </a:moveTo>
                  <a:lnTo>
                    <a:pt x="356146" y="132537"/>
                  </a:lnTo>
                  <a:lnTo>
                    <a:pt x="356146" y="339242"/>
                  </a:lnTo>
                  <a:lnTo>
                    <a:pt x="355663" y="355079"/>
                  </a:lnTo>
                  <a:lnTo>
                    <a:pt x="336245" y="396468"/>
                  </a:lnTo>
                  <a:lnTo>
                    <a:pt x="307873" y="429755"/>
                  </a:lnTo>
                  <a:lnTo>
                    <a:pt x="294157" y="440067"/>
                  </a:lnTo>
                  <a:lnTo>
                    <a:pt x="310794" y="468058"/>
                  </a:lnTo>
                  <a:lnTo>
                    <a:pt x="343128" y="445058"/>
                  </a:lnTo>
                  <a:lnTo>
                    <a:pt x="366153" y="412686"/>
                  </a:lnTo>
                  <a:lnTo>
                    <a:pt x="385838" y="363232"/>
                  </a:lnTo>
                  <a:lnTo>
                    <a:pt x="389775" y="339242"/>
                  </a:lnTo>
                  <a:lnTo>
                    <a:pt x="389775" y="132537"/>
                  </a:lnTo>
                  <a:close/>
                </a:path>
                <a:path w="403225" h="510539">
                  <a:moveTo>
                    <a:pt x="403059" y="116319"/>
                  </a:moveTo>
                  <a:lnTo>
                    <a:pt x="392049" y="100012"/>
                  </a:lnTo>
                  <a:lnTo>
                    <a:pt x="375373" y="75311"/>
                  </a:lnTo>
                  <a:lnTo>
                    <a:pt x="234734" y="75311"/>
                  </a:lnTo>
                  <a:lnTo>
                    <a:pt x="222199" y="77876"/>
                  </a:lnTo>
                  <a:lnTo>
                    <a:pt x="214414" y="83832"/>
                  </a:lnTo>
                  <a:lnTo>
                    <a:pt x="206641" y="89369"/>
                  </a:lnTo>
                  <a:lnTo>
                    <a:pt x="201879" y="100012"/>
                  </a:lnTo>
                  <a:lnTo>
                    <a:pt x="195922" y="89001"/>
                  </a:lnTo>
                  <a:lnTo>
                    <a:pt x="188188" y="82308"/>
                  </a:lnTo>
                  <a:lnTo>
                    <a:pt x="180073" y="76060"/>
                  </a:lnTo>
                  <a:lnTo>
                    <a:pt x="166420" y="75311"/>
                  </a:lnTo>
                  <a:lnTo>
                    <a:pt x="27978" y="75311"/>
                  </a:lnTo>
                  <a:lnTo>
                    <a:pt x="0" y="117805"/>
                  </a:lnTo>
                  <a:lnTo>
                    <a:pt x="128358" y="117805"/>
                  </a:lnTo>
                  <a:lnTo>
                    <a:pt x="138366" y="118465"/>
                  </a:lnTo>
                  <a:lnTo>
                    <a:pt x="148678" y="125171"/>
                  </a:lnTo>
                  <a:lnTo>
                    <a:pt x="158648" y="131787"/>
                  </a:lnTo>
                  <a:lnTo>
                    <a:pt x="161251" y="136626"/>
                  </a:lnTo>
                  <a:lnTo>
                    <a:pt x="162369" y="138493"/>
                  </a:lnTo>
                  <a:lnTo>
                    <a:pt x="163817" y="140271"/>
                  </a:lnTo>
                  <a:lnTo>
                    <a:pt x="162737" y="139534"/>
                  </a:lnTo>
                  <a:lnTo>
                    <a:pt x="164223" y="141719"/>
                  </a:lnTo>
                  <a:lnTo>
                    <a:pt x="165608" y="143992"/>
                  </a:lnTo>
                  <a:lnTo>
                    <a:pt x="168249" y="145034"/>
                  </a:lnTo>
                  <a:lnTo>
                    <a:pt x="233946" y="145034"/>
                  </a:lnTo>
                  <a:lnTo>
                    <a:pt x="233578" y="145478"/>
                  </a:lnTo>
                  <a:lnTo>
                    <a:pt x="235445" y="144703"/>
                  </a:lnTo>
                  <a:lnTo>
                    <a:pt x="237261" y="143992"/>
                  </a:lnTo>
                  <a:lnTo>
                    <a:pt x="238379" y="142506"/>
                  </a:lnTo>
                  <a:lnTo>
                    <a:pt x="239826" y="140639"/>
                  </a:lnTo>
                  <a:lnTo>
                    <a:pt x="240144" y="140271"/>
                  </a:lnTo>
                  <a:lnTo>
                    <a:pt x="241388" y="138823"/>
                  </a:lnTo>
                  <a:lnTo>
                    <a:pt x="242430" y="135509"/>
                  </a:lnTo>
                  <a:lnTo>
                    <a:pt x="247611" y="128447"/>
                  </a:lnTo>
                  <a:lnTo>
                    <a:pt x="254635" y="124460"/>
                  </a:lnTo>
                  <a:lnTo>
                    <a:pt x="267919" y="116687"/>
                  </a:lnTo>
                  <a:lnTo>
                    <a:pt x="276771" y="116319"/>
                  </a:lnTo>
                  <a:lnTo>
                    <a:pt x="403059" y="11631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pic>
          <p:nvPicPr>
            <p:cNvPr id="100" name="object 38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860215" y="2882148"/>
              <a:ext cx="187549" cy="112547"/>
            </a:xfrm>
            <a:prstGeom prst="rect">
              <a:avLst/>
            </a:prstGeom>
          </p:spPr>
        </p:pic>
      </p:grpSp>
    </p:spTree>
  </p:cSld>
  <p:clrMapOvr>
    <a:masterClrMapping/>
  </p:clrMapOvr>
  <p:transition spd="slow">
    <p:pull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等腰三角形 47"/>
          <p:cNvSpPr>
            <a:spLocks noChangeArrowheads="1"/>
          </p:cNvSpPr>
          <p:nvPr/>
        </p:nvSpPr>
        <p:spPr bwMode="auto">
          <a:xfrm rot="5400000">
            <a:off x="-39787" y="157290"/>
            <a:ext cx="581159" cy="50158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lIns="91438" tIns="45719" rIns="91438" bIns="45719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  <p:sp>
        <p:nvSpPr>
          <p:cNvPr id="8" name="矩形 46"/>
          <p:cNvSpPr>
            <a:spLocks noChangeArrowheads="1"/>
          </p:cNvSpPr>
          <p:nvPr/>
        </p:nvSpPr>
        <p:spPr bwMode="auto">
          <a:xfrm>
            <a:off x="501585" y="170891"/>
            <a:ext cx="2719705" cy="490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30000"/>
              </a:lnSpc>
              <a:buNone/>
            </a:pPr>
            <a:r>
              <a:rPr lang="en-US" altLang="zh-CN" sz="2000" b="1" dirty="0">
                <a:solidFill>
                  <a:schemeClr val="accent1"/>
                </a:solidFill>
                <a:latin typeface="Arial" panose="020B0604020202020204" pitchFamily="34" charset="0"/>
              </a:rPr>
              <a:t>Concluding Remarks</a:t>
            </a:r>
            <a:endParaRPr lang="en-US" altLang="zh-CN" sz="2000" b="1" dirty="0">
              <a:solidFill>
                <a:schemeClr val="accent1"/>
              </a:solidFill>
              <a:latin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99381" y="608144"/>
            <a:ext cx="8001000" cy="4615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altLang="zh-CN" b="1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Project 1: Algorithm discrimination of food delivery platform</a:t>
            </a:r>
            <a:endParaRPr lang="en-US" altLang="zh-CN" b="1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6286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Developed a </a:t>
            </a:r>
            <a:r>
              <a:rPr lang="en-US" altLang="zh-CN" dirty="0" smtClean="0">
                <a:solidFill>
                  <a:srgbClr val="2F5597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Hybrid-Action MARL</a:t>
            </a:r>
            <a:r>
              <a:rPr lang="en-US" altLang="zh-CN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 framework to model platform behavior.</a:t>
            </a:r>
            <a:endParaRPr lang="en-US" altLang="zh-CN" dirty="0" smtClean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6286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Proposed a </a:t>
            </a:r>
            <a:r>
              <a:rPr lang="en-US" altLang="zh-CN" dirty="0" smtClean="0">
                <a:solidFill>
                  <a:srgbClr val="2F5597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novel network structure</a:t>
            </a:r>
            <a:r>
              <a:rPr lang="en-US" altLang="zh-CN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 </a:t>
            </a:r>
            <a:r>
              <a:rPr lang="en-US" altLang="zh-CN" dirty="0" smtClean="0">
                <a:solidFill>
                  <a:srgbClr val="2F5597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and training strategy</a:t>
            </a:r>
            <a:r>
              <a:rPr lang="en-US" altLang="zh-CN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 for effective policy training.</a:t>
            </a:r>
            <a:endParaRPr lang="en-US" altLang="zh-CN" dirty="0" smtClean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6286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Simulation results indicate the </a:t>
            </a:r>
            <a:r>
              <a:rPr lang="en-US" altLang="zh-CN" dirty="0" smtClean="0">
                <a:solidFill>
                  <a:srgbClr val="A40F39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platform favors low-reservation couriers</a:t>
            </a:r>
            <a:r>
              <a:rPr lang="en-US" altLang="zh-CN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 by offering more work opportunities.</a:t>
            </a:r>
            <a:endParaRPr lang="en-US" altLang="zh-CN" dirty="0" smtClean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6286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zh-CN" dirty="0" smtClean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altLang="zh-CN" b="1" dirty="0" smtClean="0">
                <a:sym typeface="+mn-ea"/>
              </a:rPr>
              <a:t>Project 2: Impact of data privacy regulation to food delivery market</a:t>
            </a:r>
            <a:endParaRPr lang="en-US" altLang="zh-CN" b="1" dirty="0"/>
          </a:p>
          <a:p>
            <a:pPr marL="6286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dirty="0" smtClean="0">
                <a:sym typeface="+mn-ea"/>
              </a:rPr>
              <a:t>Developed a </a:t>
            </a:r>
            <a:r>
              <a:rPr lang="en-US" altLang="zh-CN" dirty="0" smtClean="0">
                <a:solidFill>
                  <a:srgbClr val="2F5597"/>
                </a:solidFill>
                <a:sym typeface="+mn-ea"/>
              </a:rPr>
              <a:t>CMAB </a:t>
            </a:r>
            <a:r>
              <a:rPr lang="en-US" altLang="zh-CN" dirty="0" smtClean="0">
                <a:sym typeface="+mn-ea"/>
              </a:rPr>
              <a:t>framework to model the long-term behavior of couriers under DPR.</a:t>
            </a:r>
            <a:endParaRPr lang="en-US" altLang="zh-CN" dirty="0" smtClean="0">
              <a:sym typeface="+mn-ea"/>
            </a:endParaRPr>
          </a:p>
          <a:p>
            <a:pPr marL="6286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dirty="0" smtClean="0">
                <a:sym typeface="+mn-ea"/>
              </a:rPr>
              <a:t>Introduced </a:t>
            </a:r>
            <a:r>
              <a:rPr lang="en-US" altLang="zh-CN" dirty="0" smtClean="0">
                <a:solidFill>
                  <a:srgbClr val="2F5597"/>
                </a:solidFill>
                <a:sym typeface="+mn-ea"/>
              </a:rPr>
              <a:t>MLE-based Thompson Sampling, PPO-KL-CLIP, and a multi-stage training process</a:t>
            </a:r>
            <a:r>
              <a:rPr lang="en-US" altLang="zh-CN" dirty="0" smtClean="0">
                <a:sym typeface="+mn-ea"/>
              </a:rPr>
              <a:t> as methodological solutions.</a:t>
            </a:r>
            <a:endParaRPr lang="en-US" altLang="zh-CN" dirty="0" smtClean="0">
              <a:sym typeface="+mn-ea"/>
            </a:endParaRPr>
          </a:p>
          <a:p>
            <a:pPr marL="6286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dirty="0" smtClean="0">
                <a:sym typeface="+mn-ea"/>
              </a:rPr>
              <a:t>Simulation findings demonstrate that </a:t>
            </a:r>
            <a:r>
              <a:rPr lang="en-US" altLang="zh-CN" dirty="0" smtClean="0">
                <a:solidFill>
                  <a:srgbClr val="A40F39"/>
                </a:solidFill>
                <a:sym typeface="+mn-ea"/>
              </a:rPr>
              <a:t>DPR fosters a win-win scenario</a:t>
            </a:r>
            <a:r>
              <a:rPr lang="en-US" altLang="zh-CN" dirty="0" smtClean="0">
                <a:sym typeface="+mn-ea"/>
              </a:rPr>
              <a:t> for platforms, couriers, and customers.</a:t>
            </a:r>
            <a:endParaRPr lang="en-US" altLang="zh-CN" dirty="0" smtClean="0">
              <a:sym typeface="+mn-ea"/>
            </a:endParaRPr>
          </a:p>
          <a:p>
            <a:pPr lvl="1" indent="0">
              <a:lnSpc>
                <a:spcPct val="150000"/>
              </a:lnSpc>
              <a:buFont typeface="Wingdings" panose="05000000000000000000" pitchFamily="2" charset="2"/>
              <a:buNone/>
            </a:pPr>
            <a:endParaRPr lang="en-US" altLang="zh-CN" dirty="0"/>
          </a:p>
          <a:p>
            <a:pPr lvl="1" indent="0">
              <a:lnSpc>
                <a:spcPct val="150000"/>
              </a:lnSpc>
              <a:buFont typeface="Wingdings" panose="05000000000000000000" pitchFamily="2" charset="2"/>
              <a:buNone/>
            </a:pPr>
            <a:endParaRPr lang="en-US" altLang="zh-CN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等腰三角形 47"/>
          <p:cNvSpPr>
            <a:spLocks noChangeArrowheads="1"/>
          </p:cNvSpPr>
          <p:nvPr/>
        </p:nvSpPr>
        <p:spPr bwMode="auto">
          <a:xfrm rot="5400000">
            <a:off x="-39787" y="157290"/>
            <a:ext cx="581159" cy="50158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lIns="91438" tIns="45719" rIns="91438" bIns="45719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  <p:sp>
        <p:nvSpPr>
          <p:cNvPr id="8" name="矩形 46"/>
          <p:cNvSpPr>
            <a:spLocks noChangeArrowheads="1"/>
          </p:cNvSpPr>
          <p:nvPr/>
        </p:nvSpPr>
        <p:spPr bwMode="auto">
          <a:xfrm>
            <a:off x="501585" y="170891"/>
            <a:ext cx="2070100" cy="490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l">
              <a:lnSpc>
                <a:spcPct val="130000"/>
              </a:lnSpc>
              <a:buNone/>
            </a:pPr>
            <a:r>
              <a:rPr lang="en-US" altLang="zh-CN" sz="2000" b="1" dirty="0">
                <a:solidFill>
                  <a:schemeClr val="accent1"/>
                </a:solidFill>
                <a:latin typeface="Arial" panose="020B0604020202020204" pitchFamily="34" charset="0"/>
                <a:sym typeface="+mn-ea"/>
              </a:rPr>
              <a:t>Publication List</a:t>
            </a:r>
            <a:endParaRPr lang="en-US" altLang="zh-CN" sz="2000" b="1" dirty="0">
              <a:solidFill>
                <a:schemeClr val="accent1"/>
              </a:solidFill>
              <a:latin typeface="Arial" panose="020B0604020202020204" pitchFamily="34" charset="0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0" y="549910"/>
            <a:ext cx="9144000" cy="45929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q"/>
            </a:pPr>
            <a:r>
              <a:rPr lang="en-US" altLang="zh-CN" b="1">
                <a:sym typeface="+mn-ea"/>
              </a:rPr>
              <a:t>Journal</a:t>
            </a:r>
            <a:endParaRPr lang="en-US" altLang="zh-CN" b="1">
              <a:sym typeface="+mn-ea"/>
            </a:endParaRPr>
          </a:p>
          <a:p>
            <a:pPr marL="742950" lvl="1" indent="-285750">
              <a:lnSpc>
                <a:spcPct val="130000"/>
              </a:lnSpc>
              <a:buFont typeface="+mj-lt"/>
              <a:buAutoNum type="arabicPeriod"/>
            </a:pPr>
            <a:r>
              <a:rPr lang="en-US" altLang="zh-CN" sz="1000" b="1">
                <a:sym typeface="+mn-ea"/>
              </a:rPr>
              <a:t>Zijian Zhao</a:t>
            </a:r>
            <a:r>
              <a:rPr lang="en-US" altLang="zh-CN" sz="1000">
                <a:sym typeface="+mn-ea"/>
              </a:rPr>
              <a:t>, Sen Li*, "The Impacts of Data Privacy Regulations on Food-Delivery Platforms", Transportation Research Part C: Emerging Technologies (TR_C), 2025</a:t>
            </a:r>
            <a:endParaRPr lang="en-US" altLang="zh-CN" sz="1000">
              <a:solidFill>
                <a:schemeClr val="tx1"/>
              </a:solidFill>
              <a:sym typeface="+mn-ea"/>
            </a:endParaRPr>
          </a:p>
          <a:p>
            <a:pPr marL="742950" lvl="1" indent="-285750">
              <a:lnSpc>
                <a:spcPct val="130000"/>
              </a:lnSpc>
              <a:buFont typeface="+mj-lt"/>
              <a:buAutoNum type="arabicPeriod"/>
            </a:pPr>
            <a:r>
              <a:rPr lang="en-US" altLang="zh-CN" sz="1000" b="1">
                <a:solidFill>
                  <a:schemeClr val="bg1">
                    <a:lumMod val="50000"/>
                  </a:schemeClr>
                </a:solidFill>
                <a:sym typeface="+mn-ea"/>
              </a:rPr>
              <a:t>Zijian Zhao</a:t>
            </a:r>
            <a:r>
              <a:rPr lang="en-US" altLang="zh-CN" sz="1000">
                <a:solidFill>
                  <a:schemeClr val="bg1">
                    <a:lumMod val="50000"/>
                  </a:schemeClr>
                </a:solidFill>
                <a:sym typeface="+mn-ea"/>
              </a:rPr>
              <a:t>, Sen Li*, "Discriminatory Order Assignment and Payment-Setting of On-Demand Food-Delivery Platforms: A Multi-Action and Multi-Agent Reinforcement Learning Framework" (under thrid-round review, Transportation Research Part E: Logistics and Transportation Review (TR_E))</a:t>
            </a:r>
            <a:endParaRPr lang="en-US" altLang="zh-CN" sz="1000">
              <a:solidFill>
                <a:schemeClr val="bg1">
                  <a:lumMod val="50000"/>
                </a:schemeClr>
              </a:solidFill>
              <a:sym typeface="+mn-ea"/>
            </a:endParaRPr>
          </a:p>
          <a:p>
            <a:pPr marL="742950" lvl="1" indent="-285750">
              <a:lnSpc>
                <a:spcPct val="130000"/>
              </a:lnSpc>
              <a:buFont typeface="+mj-lt"/>
              <a:buAutoNum type="arabicPeriod"/>
            </a:pPr>
            <a:r>
              <a:rPr lang="en-US" altLang="zh-CN" sz="1000" b="1">
                <a:solidFill>
                  <a:schemeClr val="bg1">
                    <a:lumMod val="50000"/>
                  </a:schemeClr>
                </a:solidFill>
                <a:sym typeface="+mn-ea"/>
              </a:rPr>
              <a:t>Zijian Zhao</a:t>
            </a:r>
            <a:r>
              <a:rPr lang="en-US" altLang="zh-CN" sz="1000">
                <a:solidFill>
                  <a:schemeClr val="bg1">
                    <a:lumMod val="50000"/>
                  </a:schemeClr>
                </a:solidFill>
                <a:sym typeface="+mn-ea"/>
              </a:rPr>
              <a:t>,</a:t>
            </a:r>
            <a:r>
              <a:rPr lang="en-US" altLang="zh-CN" sz="1000">
                <a:solidFill>
                  <a:schemeClr val="bg1">
                    <a:lumMod val="50000"/>
                  </a:schemeClr>
                </a:solidFill>
                <a:sym typeface="+mn-ea"/>
              </a:rPr>
              <a:t> Sen Li*, "The Impacts of Automatic Vehicle on Discriminatory Food Delivery Platform: A Multi-Stage Framework via Hybrid Learning Technologies" (in preparation)</a:t>
            </a:r>
            <a:endParaRPr lang="en-US" altLang="zh-CN" sz="1000">
              <a:solidFill>
                <a:schemeClr val="bg1">
                  <a:lumMod val="50000"/>
                </a:schemeClr>
              </a:solidFill>
              <a:sym typeface="+mn-ea"/>
            </a:endParaRP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q"/>
            </a:pPr>
            <a:r>
              <a:rPr lang="en-US" altLang="zh-CN" b="1">
                <a:sym typeface="+mn-ea"/>
              </a:rPr>
              <a:t>Conference</a:t>
            </a:r>
            <a:endParaRPr lang="en-US" altLang="zh-CN" sz="1000" b="1">
              <a:sym typeface="+mn-ea"/>
            </a:endParaRPr>
          </a:p>
          <a:p>
            <a:pPr marL="742950" lvl="1" indent="-285750">
              <a:lnSpc>
                <a:spcPct val="130000"/>
              </a:lnSpc>
              <a:buFont typeface="+mj-lt"/>
              <a:buAutoNum type="arabicPeriod"/>
            </a:pPr>
            <a:r>
              <a:rPr lang="en-US" altLang="zh-CN" sz="1000" b="1">
                <a:sym typeface="+mn-ea"/>
              </a:rPr>
              <a:t>Zijian Zhao</a:t>
            </a:r>
            <a:r>
              <a:rPr lang="en-US" altLang="zh-CN" sz="1000">
                <a:sym typeface="+mn-ea"/>
              </a:rPr>
              <a:t>,</a:t>
            </a:r>
            <a:r>
              <a:rPr lang="en-US" altLang="zh-CN" sz="1000" b="1">
                <a:sym typeface="+mn-ea"/>
              </a:rPr>
              <a:t> </a:t>
            </a:r>
            <a:r>
              <a:rPr lang="en-US" altLang="zh-CN" sz="1000">
                <a:sym typeface="+mn-ea"/>
              </a:rPr>
              <a:t>"Towards Fairness in Transportation Gig Markets: Identifying, Imitating, and Mitigating Algorithm Discrimination via Deep Reinforcement Learning", 2026 Annual AAAI Conference on Artificial Intelligence (AAAI) / Special Interest Group on Artificial Intelligence (SIGAI) Doctoral Consortium, 2026</a:t>
            </a:r>
            <a:endParaRPr lang="en-US" altLang="zh-CN" sz="1000" b="1">
              <a:sym typeface="+mn-ea"/>
            </a:endParaRPr>
          </a:p>
          <a:p>
            <a:pPr marL="742950" lvl="1" indent="-285750">
              <a:lnSpc>
                <a:spcPct val="130000"/>
              </a:lnSpc>
              <a:buFont typeface="+mj-lt"/>
              <a:buAutoNum type="arabicPeriod"/>
            </a:pPr>
            <a:r>
              <a:rPr lang="en-US" altLang="zh-CN" sz="1000" b="1">
                <a:sym typeface="+mn-ea"/>
              </a:rPr>
              <a:t>Zijian Zhao</a:t>
            </a:r>
            <a:r>
              <a:rPr lang="en-US" altLang="zh-CN" sz="1000">
                <a:sym typeface="+mn-ea"/>
              </a:rPr>
              <a:t>, Jing Gao*, Sen Li, "Ride-Hailing Order Dispatching with A Mixture of On-Demand and Pre-Booked Requests via Reinforcement Learning", 2026 COTA International Conference of Transportation Professionals (CICTP), 2026</a:t>
            </a:r>
            <a:endParaRPr lang="en-US" altLang="zh-CN" sz="1000" b="1">
              <a:sym typeface="+mn-ea"/>
            </a:endParaRPr>
          </a:p>
          <a:p>
            <a:pPr marL="742950" lvl="1" indent="-285750">
              <a:lnSpc>
                <a:spcPct val="130000"/>
              </a:lnSpc>
              <a:buFont typeface="+mj-lt"/>
              <a:buAutoNum type="arabicPeriod"/>
            </a:pPr>
            <a:r>
              <a:rPr lang="en-US" altLang="zh-CN" sz="1000" b="1">
                <a:sym typeface="+mn-ea"/>
              </a:rPr>
              <a:t>Zijian Zhao</a:t>
            </a:r>
            <a:r>
              <a:rPr lang="en-US" altLang="zh-CN" sz="1000">
                <a:sym typeface="+mn-ea"/>
              </a:rPr>
              <a:t>, Sen Li*, "Multi-Agent Reinforcement Learning for Order Assignment and Payment Setting on Food-Delivery Platforms: The Implicit Algorithmic Biases", 2025 International Symposium on Transportation Data &amp; Modelling (ISTDM), 2025</a:t>
            </a:r>
            <a:endParaRPr lang="en-US" altLang="zh-CN" sz="1000">
              <a:solidFill>
                <a:schemeClr val="tx1"/>
              </a:solidFill>
              <a:sym typeface="+mn-ea"/>
            </a:endParaRPr>
          </a:p>
          <a:p>
            <a:pPr marL="742950" lvl="1" indent="-285750">
              <a:lnSpc>
                <a:spcPct val="130000"/>
              </a:lnSpc>
              <a:buFont typeface="+mj-lt"/>
              <a:buAutoNum type="arabicPeriod"/>
            </a:pPr>
            <a:r>
              <a:rPr lang="en-US" altLang="zh-CN" sz="1000" b="1">
                <a:solidFill>
                  <a:schemeClr val="bg1">
                    <a:lumMod val="50000"/>
                  </a:schemeClr>
                </a:solidFill>
                <a:sym typeface="+mn-ea"/>
              </a:rPr>
              <a:t>Zijian Zhao</a:t>
            </a:r>
            <a:r>
              <a:rPr lang="en-US" altLang="zh-CN" sz="1000">
                <a:solidFill>
                  <a:schemeClr val="bg1">
                    <a:lumMod val="50000"/>
                  </a:schemeClr>
                </a:solidFill>
                <a:sym typeface="+mn-ea"/>
              </a:rPr>
              <a:t>, Sen Li*, "Triple-BERT: Do We Really Need MARL for Ride-Sharing Order Dispatch?" (under review, 2026 International Conference on Learning Representations (ICLR))</a:t>
            </a:r>
            <a:endParaRPr lang="en-US" altLang="zh-CN" sz="1000">
              <a:solidFill>
                <a:schemeClr val="bg1">
                  <a:lumMod val="50000"/>
                </a:schemeClr>
              </a:solidFill>
              <a:sym typeface="+mn-ea"/>
            </a:endParaRPr>
          </a:p>
          <a:p>
            <a:pPr marL="742950" lvl="1" indent="-285750">
              <a:lnSpc>
                <a:spcPct val="130000"/>
              </a:lnSpc>
              <a:buFont typeface="+mj-lt"/>
              <a:buAutoNum type="arabicPeriod"/>
            </a:pPr>
            <a:r>
              <a:rPr lang="en-US" altLang="zh-CN" sz="1000" b="1">
                <a:solidFill>
                  <a:schemeClr val="bg1">
                    <a:lumMod val="50000"/>
                  </a:schemeClr>
                </a:solidFill>
                <a:sym typeface="+mn-ea"/>
              </a:rPr>
              <a:t>Zijian Zhao</a:t>
            </a:r>
            <a:r>
              <a:rPr lang="en-US" altLang="zh-CN" sz="1000">
                <a:solidFill>
                  <a:schemeClr val="bg1">
                    <a:lumMod val="50000"/>
                  </a:schemeClr>
                </a:solidFill>
                <a:sym typeface="+mn-ea"/>
              </a:rPr>
              <a:t>, Sen Li*, "One Step is Enough: Multi-Agent Reinforcement Learning Based on One-Step Policy Optimization for Order Dispatch on Ride-Sharing Platforms" (under revision, to be submitted to 2026 International Conference on Machine Learning (ICML))</a:t>
            </a:r>
            <a:endParaRPr lang="en-US" altLang="zh-CN" sz="1000">
              <a:solidFill>
                <a:schemeClr val="bg1">
                  <a:lumMod val="50000"/>
                </a:schemeClr>
              </a:solidFill>
              <a:sym typeface="+mn-ea"/>
            </a:endParaRPr>
          </a:p>
          <a:p>
            <a:pPr marL="742950" lvl="1" indent="-285750">
              <a:lnSpc>
                <a:spcPct val="130000"/>
              </a:lnSpc>
              <a:buFont typeface="+mj-lt"/>
              <a:buAutoNum type="arabicPeriod"/>
            </a:pPr>
            <a:r>
              <a:rPr lang="en-US" altLang="zh-CN" sz="1000" b="1">
                <a:solidFill>
                  <a:schemeClr val="bg1">
                    <a:lumMod val="50000"/>
                  </a:schemeClr>
                </a:solidFill>
                <a:sym typeface="+mn-ea"/>
              </a:rPr>
              <a:t>Zijian Zhao</a:t>
            </a:r>
            <a:r>
              <a:rPr lang="en-US" altLang="zh-CN" sz="1000">
                <a:solidFill>
                  <a:schemeClr val="bg1">
                    <a:lumMod val="50000"/>
                  </a:schemeClr>
                </a:solidFill>
                <a:sym typeface="+mn-ea"/>
              </a:rPr>
              <a:t>, Yitong Shang, Sen Li*, "AutoFed: A Personalized Federated Travel Demand Prediction Framework via Global Representation" (in preparation, to be submitted to 2026 International Conference on Machine Learning (ICML))</a:t>
            </a:r>
            <a:endParaRPr lang="en-US" altLang="zh-CN" sz="1000">
              <a:solidFill>
                <a:schemeClr val="bg1">
                  <a:lumMod val="50000"/>
                </a:schemeClr>
              </a:solidFill>
              <a:sym typeface="+mn-ea"/>
            </a:endParaRPr>
          </a:p>
          <a:p>
            <a:pPr marL="285750" lvl="0" indent="-285750">
              <a:lnSpc>
                <a:spcPct val="130000"/>
              </a:lnSpc>
              <a:buFont typeface="Wingdings" panose="05000000000000000000" charset="0"/>
              <a:buChar char="Ø"/>
            </a:pPr>
            <a:endParaRPr lang="en-US" altLang="zh-CN" sz="10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46"/>
          <p:cNvSpPr>
            <a:spLocks noChangeArrowheads="1"/>
          </p:cNvSpPr>
          <p:nvPr/>
        </p:nvSpPr>
        <p:spPr bwMode="auto">
          <a:xfrm>
            <a:off x="376929" y="1835662"/>
            <a:ext cx="8037383" cy="6692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lnSpc>
                <a:spcPct val="130000"/>
              </a:lnSpc>
              <a:buNone/>
            </a:pPr>
            <a:r>
              <a:rPr lang="en-US" altLang="zh-CN" b="1" dirty="0" smtClean="0">
                <a:solidFill>
                  <a:srgbClr val="002060"/>
                </a:solidFill>
                <a:latin typeface="Arial" panose="020B0604020202020204" pitchFamily="34" charset="0"/>
              </a:rPr>
              <a:t>Thanks for your attention!</a:t>
            </a:r>
            <a:endParaRPr lang="en-US" altLang="zh-CN" b="1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84" name="矩形 46"/>
          <p:cNvSpPr>
            <a:spLocks noChangeArrowheads="1"/>
          </p:cNvSpPr>
          <p:nvPr/>
        </p:nvSpPr>
        <p:spPr bwMode="auto">
          <a:xfrm>
            <a:off x="2908736" y="3033598"/>
            <a:ext cx="2906395" cy="1031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en-US" altLang="zh-CN" sz="1800" b="1" dirty="0">
                <a:solidFill>
                  <a:schemeClr val="accent1"/>
                </a:solidFill>
                <a:latin typeface="Arial" panose="020B0604020202020204" pitchFamily="34" charset="0"/>
              </a:rPr>
              <a:t>Presented by Zijian Zhao</a:t>
            </a:r>
            <a:endParaRPr lang="en-US" altLang="zh-CN" sz="1800" b="1" dirty="0">
              <a:solidFill>
                <a:schemeClr val="accent1"/>
              </a:solidFill>
              <a:latin typeface="Arial" panose="020B0604020202020204" pitchFamily="34" charset="0"/>
            </a:endParaRPr>
          </a:p>
          <a:p>
            <a:pPr algn="ctr">
              <a:buNone/>
            </a:pPr>
            <a:r>
              <a:rPr lang="en-US" altLang="zh-CN" sz="1800" b="1" dirty="0">
                <a:solidFill>
                  <a:schemeClr val="accent1"/>
                </a:solidFill>
                <a:latin typeface="Arial" panose="020B0604020202020204" pitchFamily="34" charset="0"/>
              </a:rPr>
              <a:t>zzhaock@connect.ust.hk</a:t>
            </a:r>
            <a:endParaRPr lang="en-US" altLang="zh-CN" sz="1800" b="1" dirty="0">
              <a:solidFill>
                <a:schemeClr val="accent1"/>
              </a:solidFill>
              <a:latin typeface="Arial" panose="020B0604020202020204" pitchFamily="34" charset="0"/>
            </a:endParaRPr>
          </a:p>
          <a:p>
            <a:pPr algn="ctr">
              <a:buNone/>
            </a:pPr>
            <a:endParaRPr lang="zh-CN" altLang="en-US" sz="1800" b="1" dirty="0">
              <a:solidFill>
                <a:schemeClr val="accent1"/>
              </a:solidFill>
              <a:latin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929" y="308796"/>
            <a:ext cx="1807695" cy="5784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46"/>
          <p:cNvSpPr>
            <a:spLocks noChangeArrowheads="1"/>
          </p:cNvSpPr>
          <p:nvPr/>
        </p:nvSpPr>
        <p:spPr bwMode="auto">
          <a:xfrm>
            <a:off x="501585" y="170891"/>
            <a:ext cx="1774825" cy="490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30000"/>
              </a:lnSpc>
              <a:buNone/>
            </a:pPr>
            <a:r>
              <a:rPr lang="en-US" altLang="zh-CN" sz="2000" b="1" dirty="0">
                <a:solidFill>
                  <a:schemeClr val="accent1"/>
                </a:solidFill>
                <a:latin typeface="Arial" panose="020B0604020202020204" pitchFamily="34" charset="0"/>
              </a:rPr>
              <a:t>Case Studies</a:t>
            </a:r>
            <a:endParaRPr lang="en-US" altLang="zh-CN" sz="2000" b="1" dirty="0">
              <a:solidFill>
                <a:schemeClr val="accent1"/>
              </a:solidFill>
              <a:latin typeface="Arial" panose="020B0604020202020204" pitchFamily="34" charset="0"/>
            </a:endParaRPr>
          </a:p>
        </p:txBody>
      </p:sp>
      <p:sp>
        <p:nvSpPr>
          <p:cNvPr id="27" name="等腰三角形 47"/>
          <p:cNvSpPr>
            <a:spLocks noChangeArrowheads="1"/>
          </p:cNvSpPr>
          <p:nvPr/>
        </p:nvSpPr>
        <p:spPr bwMode="auto">
          <a:xfrm rot="5400000">
            <a:off x="-39787" y="157290"/>
            <a:ext cx="581159" cy="50158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lIns="91438" tIns="45719" rIns="91438" bIns="45719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42355" y="995045"/>
            <a:ext cx="2174240" cy="1888490"/>
          </a:xfrm>
          <a:prstGeom prst="rect">
            <a:avLst/>
          </a:prstGeom>
        </p:spPr>
      </p:pic>
      <p:sp>
        <p:nvSpPr>
          <p:cNvPr id="3" name="TextBox 5"/>
          <p:cNvSpPr txBox="1"/>
          <p:nvPr/>
        </p:nvSpPr>
        <p:spPr>
          <a:xfrm>
            <a:off x="502220" y="558755"/>
            <a:ext cx="8206552" cy="370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q"/>
            </a:pPr>
            <a:r>
              <a:rPr lang="en-US" altLang="zh-CN" b="1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Comparison between crowdsourced-only market and mixed market</a:t>
            </a:r>
            <a:endParaRPr lang="en-US" altLang="zh-CN" b="1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01650" y="3274695"/>
            <a:ext cx="7309485" cy="177990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q"/>
            </a:pPr>
            <a:r>
              <a:rPr lang="en-US" altLang="zh-CN" b="1" dirty="0" smtClean="0"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What if we further introduce fixed-contract couriers?</a:t>
            </a:r>
            <a:endParaRPr lang="en-US" altLang="zh-CN" b="1" dirty="0" smtClean="0">
              <a:latin typeface="Arial" panose="020B0604020202020204" pitchFamily="34" charset="0"/>
              <a:ea typeface="微软雅黑" panose="020B0503020204020204" pitchFamily="34" charset="-122"/>
              <a:sym typeface="+mn-ea"/>
            </a:endParaRPr>
          </a:p>
          <a:p>
            <a:pPr marL="628650" lvl="1" indent="-28575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Fixed-contract couriers receive the highest preference.</a:t>
            </a:r>
            <a:endParaRPr lang="en-US" altLang="zh-CN" dirty="0">
              <a:latin typeface="Arial" panose="020B0604020202020204" pitchFamily="34" charset="0"/>
              <a:ea typeface="微软雅黑" panose="020B0503020204020204" pitchFamily="34" charset="-122"/>
              <a:sym typeface="+mn-ea"/>
            </a:endParaRPr>
          </a:p>
          <a:p>
            <a:pPr marL="628650" lvl="1" indent="-28575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en-US" altLang="zh-CN" sz="1400" dirty="0" smtClean="0"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Crowdsourced couriers get less workload and earning.</a:t>
            </a:r>
            <a:endParaRPr lang="en-US" altLang="zh-CN" sz="1400" dirty="0" smtClean="0">
              <a:latin typeface="Arial" panose="020B0604020202020204" pitchFamily="34" charset="0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005" y="995045"/>
            <a:ext cx="2479040" cy="190182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2320" y="995045"/>
            <a:ext cx="2571750" cy="20180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46"/>
          <p:cNvSpPr>
            <a:spLocks noChangeArrowheads="1"/>
          </p:cNvSpPr>
          <p:nvPr/>
        </p:nvSpPr>
        <p:spPr bwMode="auto">
          <a:xfrm>
            <a:off x="501585" y="208028"/>
            <a:ext cx="5567680" cy="3975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en-US" altLang="zh-CN" sz="2000" b="1" dirty="0">
                <a:solidFill>
                  <a:schemeClr val="accent1"/>
                </a:solidFill>
                <a:latin typeface="Arial" panose="020B0604020202020204" pitchFamily="34" charset="0"/>
              </a:rPr>
              <a:t> </a:t>
            </a:r>
            <a:r>
              <a:rPr lang="en-US" altLang="zh-CN" sz="2000" b="1" dirty="0" smtClean="0">
                <a:solidFill>
                  <a:schemeClr val="accent1"/>
                </a:solidFill>
                <a:latin typeface="Arial" panose="020B0604020202020204" pitchFamily="34" charset="0"/>
              </a:rPr>
              <a:t>Background: Data Privacy Regulation (DPR)</a:t>
            </a:r>
            <a:endParaRPr lang="zh-CN" altLang="en-US" sz="2000" b="1" dirty="0">
              <a:solidFill>
                <a:schemeClr val="accent1"/>
              </a:solidFill>
              <a:latin typeface="Arial" panose="020B0604020202020204" pitchFamily="34" charset="0"/>
            </a:endParaRPr>
          </a:p>
        </p:txBody>
      </p:sp>
      <p:sp>
        <p:nvSpPr>
          <p:cNvPr id="27" name="等腰三角形 47"/>
          <p:cNvSpPr>
            <a:spLocks noChangeArrowheads="1"/>
          </p:cNvSpPr>
          <p:nvPr/>
        </p:nvSpPr>
        <p:spPr bwMode="auto">
          <a:xfrm rot="5400000">
            <a:off x="-39787" y="157290"/>
            <a:ext cx="581159" cy="50158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lIns="91438" tIns="45719" rIns="91438" bIns="45719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96265" y="608330"/>
            <a:ext cx="8001000" cy="453517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q"/>
            </a:pPr>
            <a:r>
              <a:rPr lang="en-US" b="1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Take GDPR (Europe) as an example:</a:t>
            </a:r>
            <a:endParaRPr lang="en-US" altLang="zh-CN" b="1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endParaRPr lang="en-US" altLang="zh-CN" b="1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endParaRPr lang="en-US" altLang="zh-CN" b="1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endParaRPr lang="en-US" altLang="zh-CN" b="1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endParaRPr lang="en-US" altLang="zh-CN" b="1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endParaRPr lang="en-US" altLang="zh-CN" b="1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endParaRPr lang="en-US" altLang="zh-CN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628650" lvl="1" indent="-285750">
              <a:lnSpc>
                <a:spcPct val="130000"/>
              </a:lnSpc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</a:rPr>
              <a:t>Article 6.1.a : Data processing is </a:t>
            </a:r>
            <a:r>
              <a:rPr lang="en-US" altLang="zh-CN" dirty="0">
                <a:solidFill>
                  <a:srgbClr val="2F5597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lawful </a:t>
            </a: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</a:rPr>
              <a:t>only when the data subject has provided consent for one or more </a:t>
            </a:r>
            <a:r>
              <a:rPr lang="en-US" altLang="zh-CN" dirty="0">
                <a:solidFill>
                  <a:srgbClr val="2F5597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specific purposes</a:t>
            </a: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</a:rPr>
              <a:t>.</a:t>
            </a:r>
            <a:endParaRPr lang="en-US" altLang="zh-CN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628650" lvl="1" indent="-28575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</a:rPr>
              <a:t>Article 7.2: Individuals have the </a:t>
            </a:r>
            <a:r>
              <a:rPr lang="en-US" altLang="zh-CN" dirty="0">
                <a:solidFill>
                  <a:srgbClr val="A40F39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right to withdraw</a:t>
            </a: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</a:rPr>
              <a:t> consent </a:t>
            </a:r>
            <a:r>
              <a:rPr lang="en-US" altLang="zh-CN" dirty="0">
                <a:solidFill>
                  <a:srgbClr val="A40F39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at any time</a:t>
            </a: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</a:rPr>
              <a:t>, and the process for withdrawal must be as simple as providing consent.</a:t>
            </a:r>
            <a:endParaRPr lang="en-US" altLang="zh-CN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q"/>
            </a:pPr>
            <a:r>
              <a:rPr lang="en-US" altLang="zh-CN" b="1" dirty="0" smtClean="0"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Basic principles of DPR:</a:t>
            </a:r>
            <a:endParaRPr lang="en-US" altLang="zh-CN" b="1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628650" lvl="1" indent="-285750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altLang="zh-CN" dirty="0" smtClean="0">
                <a:solidFill>
                  <a:srgbClr val="2F5597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data minimization</a:t>
            </a:r>
            <a:endParaRPr lang="en-US" altLang="zh-CN" dirty="0" smtClean="0">
              <a:latin typeface="Arial" panose="020B0604020202020204" pitchFamily="34" charset="0"/>
              <a:ea typeface="微软雅黑" panose="020B0503020204020204" pitchFamily="34" charset="-122"/>
              <a:sym typeface="+mn-ea"/>
            </a:endParaRPr>
          </a:p>
          <a:p>
            <a:pPr marL="628650" lvl="1" indent="-285750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altLang="zh-CN" dirty="0" smtClean="0">
                <a:solidFill>
                  <a:srgbClr val="A40F3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user content, </a:t>
            </a:r>
            <a:r>
              <a:rPr lang="en-US" altLang="zh-CN" dirty="0">
                <a:solidFill>
                  <a:srgbClr val="A40F3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individual control over personal information</a:t>
            </a:r>
            <a:endParaRPr lang="en-US" altLang="zh-CN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628650" lvl="1" indent="-285750">
              <a:lnSpc>
                <a:spcPct val="130000"/>
              </a:lnSpc>
              <a:buFont typeface="Wingdings" panose="05000000000000000000" pitchFamily="2" charset="2"/>
              <a:buChar char="Ø"/>
            </a:pPr>
            <a:endParaRPr lang="en-US" altLang="zh-CN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42950" y="2440305"/>
            <a:ext cx="2401570" cy="370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400" dirty="0" err="1">
                <a:latin typeface="Arial" panose="020B0604020202020204" pitchFamily="34" charset="0"/>
                <a:ea typeface="微软雅黑" panose="020B0503020204020204" pitchFamily="34" charset="-122"/>
              </a:rPr>
              <a:t>GDPR</a:t>
            </a:r>
            <a:endParaRPr lang="en-US" altLang="zh-CN" sz="1400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087110" y="2419985"/>
            <a:ext cx="2400935" cy="370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400" dirty="0" err="1" smtClean="0">
                <a:latin typeface="Arial" panose="020B0604020202020204" pitchFamily="34" charset="0"/>
                <a:ea typeface="微软雅黑" panose="020B0503020204020204" pitchFamily="34" charset="-122"/>
              </a:rPr>
              <a:t>CCPA</a:t>
            </a:r>
            <a:endParaRPr lang="en-US" altLang="zh-CN" sz="1400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255645" y="2419985"/>
            <a:ext cx="2694940" cy="370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PIPL</a:t>
            </a:r>
            <a:endParaRPr lang="en-US" altLang="zh-CN" sz="1400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5" name="图片 4" descr="GDPR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1045" y="926465"/>
            <a:ext cx="2402840" cy="1599565"/>
          </a:xfrm>
          <a:prstGeom prst="rect">
            <a:avLst/>
          </a:prstGeom>
        </p:spPr>
      </p:pic>
      <p:pic>
        <p:nvPicPr>
          <p:cNvPr id="6" name="图片 5" descr="CCPA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7900" y="926465"/>
            <a:ext cx="2417445" cy="1608455"/>
          </a:xfrm>
          <a:prstGeom prst="rect">
            <a:avLst/>
          </a:prstGeom>
        </p:spPr>
      </p:pic>
      <p:pic>
        <p:nvPicPr>
          <p:cNvPr id="8" name="图片 7" descr="images"/>
          <p:cNvPicPr>
            <a:picLocks noChangeAspect="1"/>
          </p:cNvPicPr>
          <p:nvPr/>
        </p:nvPicPr>
        <p:blipFill>
          <a:blip r:embed="rId3"/>
          <a:srcRect l="4489" r="4510"/>
          <a:stretch>
            <a:fillRect/>
          </a:stretch>
        </p:blipFill>
        <p:spPr>
          <a:xfrm>
            <a:off x="3255645" y="926465"/>
            <a:ext cx="2690495" cy="15995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46"/>
          <p:cNvSpPr>
            <a:spLocks noChangeArrowheads="1"/>
          </p:cNvSpPr>
          <p:nvPr/>
        </p:nvSpPr>
        <p:spPr bwMode="auto">
          <a:xfrm>
            <a:off x="501585" y="208028"/>
            <a:ext cx="2664508" cy="400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en-US" altLang="zh-CN" sz="2000" b="1" dirty="0" smtClean="0">
                <a:solidFill>
                  <a:schemeClr val="accent1"/>
                </a:solidFill>
                <a:latin typeface="Arial" panose="020B0604020202020204" pitchFamily="34" charset="0"/>
              </a:rPr>
              <a:t>Research Questions</a:t>
            </a:r>
            <a:endParaRPr lang="zh-CN" altLang="en-US" sz="2000" b="1" dirty="0">
              <a:solidFill>
                <a:schemeClr val="accent1"/>
              </a:solidFill>
              <a:latin typeface="Arial" panose="020B0604020202020204" pitchFamily="34" charset="0"/>
            </a:endParaRPr>
          </a:p>
        </p:txBody>
      </p:sp>
      <p:sp>
        <p:nvSpPr>
          <p:cNvPr id="27" name="等腰三角形 47"/>
          <p:cNvSpPr>
            <a:spLocks noChangeArrowheads="1"/>
          </p:cNvSpPr>
          <p:nvPr/>
        </p:nvSpPr>
        <p:spPr bwMode="auto">
          <a:xfrm rot="5400000">
            <a:off x="-39787" y="157290"/>
            <a:ext cx="581159" cy="50158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lIns="91438" tIns="45719" rIns="91438" bIns="45719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01015" y="608330"/>
            <a:ext cx="8642985" cy="3322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altLang="zh-CN" b="1" dirty="0" smtClean="0">
                <a:sym typeface="+mn-ea"/>
              </a:rPr>
              <a:t>Research questions:</a:t>
            </a:r>
            <a:endParaRPr lang="en-US" altLang="zh-CN" b="1" dirty="0"/>
          </a:p>
          <a:p>
            <a:pPr marL="6286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dirty="0" smtClean="0">
                <a:sym typeface="+mn-ea"/>
              </a:rPr>
              <a:t>Q1: How does the discriminatory algorithm influence platforms and couriers</a:t>
            </a:r>
            <a:r>
              <a:rPr lang="en-US" altLang="zh-CN" dirty="0" smtClean="0">
                <a:sym typeface="+mn-ea"/>
              </a:rPr>
              <a:t>? (Project </a:t>
            </a:r>
            <a:r>
              <a:rPr lang="en-US" altLang="zh-CN" dirty="0" smtClean="0">
                <a:solidFill>
                  <a:srgbClr val="C00000"/>
                </a:solidFill>
                <a:sym typeface="+mn-ea"/>
              </a:rPr>
              <a:t>1</a:t>
            </a:r>
            <a:r>
              <a:rPr lang="en-US" altLang="zh-CN" dirty="0" smtClean="0">
                <a:sym typeface="+mn-ea"/>
              </a:rPr>
              <a:t>)</a:t>
            </a:r>
            <a:endParaRPr lang="en-US" altLang="zh-CN" dirty="0" smtClean="0"/>
          </a:p>
          <a:p>
            <a:pPr marL="6286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dirty="0" smtClean="0">
                <a:sym typeface="+mn-ea"/>
              </a:rPr>
              <a:t>Q2: How does data privacy regulation policy influence food delivery market? (Project </a:t>
            </a:r>
            <a:r>
              <a:rPr lang="en-US" altLang="zh-CN" dirty="0" smtClean="0">
                <a:solidFill>
                  <a:srgbClr val="2F5597"/>
                </a:solidFill>
                <a:sym typeface="+mn-ea"/>
              </a:rPr>
              <a:t>2</a:t>
            </a:r>
            <a:r>
              <a:rPr lang="en-US" altLang="zh-CN" dirty="0" smtClean="0">
                <a:sym typeface="+mn-ea"/>
              </a:rPr>
              <a:t>)</a:t>
            </a:r>
            <a:endParaRPr lang="en-US" altLang="zh-CN" dirty="0" smtClean="0">
              <a:sym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altLang="zh-CN" b="1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Challenges:</a:t>
            </a:r>
            <a:endParaRPr lang="en-US" altLang="zh-CN" b="1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6286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The dispatching strategy and payment strategy of platforms are coupled. </a:t>
            </a:r>
            <a:r>
              <a:rPr lang="en-US" altLang="zh-CN" dirty="0" smtClean="0">
                <a:sym typeface="+mn-ea"/>
              </a:rPr>
              <a:t>(Project </a:t>
            </a:r>
            <a:r>
              <a:rPr lang="en-US" altLang="zh-CN" dirty="0" smtClean="0">
                <a:solidFill>
                  <a:srgbClr val="C00000"/>
                </a:solidFill>
                <a:sym typeface="+mn-ea"/>
              </a:rPr>
              <a:t>1</a:t>
            </a:r>
            <a:r>
              <a:rPr lang="en-US" altLang="zh-CN" dirty="0" smtClean="0">
                <a:sym typeface="+mn-ea"/>
              </a:rPr>
              <a:t>)</a:t>
            </a:r>
            <a:endParaRPr lang="en-US" altLang="zh-CN" dirty="0" smtClean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6286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Couriers' behaviors occur on different time scales: </a:t>
            </a:r>
            <a:r>
              <a:rPr lang="en-US" altLang="zh-CN" dirty="0" smtClean="0">
                <a:sym typeface="+mn-ea"/>
              </a:rPr>
              <a:t>(Project </a:t>
            </a:r>
            <a:r>
              <a:rPr lang="en-US" altLang="zh-CN" dirty="0" smtClean="0">
                <a:solidFill>
                  <a:srgbClr val="2F5597"/>
                </a:solidFill>
                <a:sym typeface="+mn-ea"/>
              </a:rPr>
              <a:t>2</a:t>
            </a:r>
            <a:r>
              <a:rPr lang="en-US" altLang="zh-CN" dirty="0" smtClean="0">
                <a:sym typeface="+mn-ea"/>
              </a:rPr>
              <a:t>)</a:t>
            </a:r>
            <a:endParaRPr lang="en-US" altLang="zh-CN" dirty="0" smtClean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10858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long-term: decide whether to work on the platform and whether to share their personal information</a:t>
            </a:r>
            <a:endParaRPr lang="en-US" altLang="zh-CN" dirty="0" smtClean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10858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short-term: determine whether to accept assigned orders</a:t>
            </a:r>
            <a:endParaRPr lang="en-US" altLang="zh-CN" dirty="0" smtClean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6286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Complex interaction and training process between platform and couriers </a:t>
            </a:r>
            <a:r>
              <a:rPr lang="en-US" altLang="zh-CN" dirty="0" smtClean="0">
                <a:sym typeface="+mn-ea"/>
              </a:rPr>
              <a:t>(Project </a:t>
            </a:r>
            <a:r>
              <a:rPr lang="en-US" altLang="zh-CN" dirty="0" smtClean="0">
                <a:solidFill>
                  <a:srgbClr val="C00000"/>
                </a:solidFill>
                <a:sym typeface="+mn-ea"/>
              </a:rPr>
              <a:t>1</a:t>
            </a:r>
            <a:r>
              <a:rPr lang="en-US" altLang="zh-CN" dirty="0" smtClean="0">
                <a:sym typeface="+mn-ea"/>
              </a:rPr>
              <a:t>&amp;</a:t>
            </a:r>
            <a:r>
              <a:rPr lang="en-US" altLang="zh-CN" dirty="0" smtClean="0">
                <a:solidFill>
                  <a:srgbClr val="2F5597"/>
                </a:solidFill>
                <a:sym typeface="+mn-ea"/>
              </a:rPr>
              <a:t>2</a:t>
            </a:r>
            <a:r>
              <a:rPr lang="en-US" altLang="zh-CN" dirty="0" smtClean="0">
                <a:sym typeface="+mn-ea"/>
              </a:rPr>
              <a:t>)</a:t>
            </a:r>
            <a:endParaRPr lang="en-US" altLang="zh-CN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/>
          <p:cNvSpPr/>
          <p:nvPr/>
        </p:nvSpPr>
        <p:spPr>
          <a:xfrm>
            <a:off x="0" y="0"/>
            <a:ext cx="9144000" cy="5154760"/>
          </a:xfrm>
          <a:custGeom>
            <a:avLst/>
            <a:gdLst/>
            <a:ahLst/>
            <a:cxnLst/>
            <a:rect l="l" t="t" r="r" b="b"/>
            <a:pathLst>
              <a:path w="10692130" h="7560309">
                <a:moveTo>
                  <a:pt x="10692003" y="0"/>
                </a:moveTo>
                <a:lnTo>
                  <a:pt x="0" y="0"/>
                </a:lnTo>
                <a:lnTo>
                  <a:pt x="0" y="7559890"/>
                </a:lnTo>
                <a:lnTo>
                  <a:pt x="10692003" y="7559890"/>
                </a:lnTo>
                <a:lnTo>
                  <a:pt x="10692003" y="0"/>
                </a:lnTo>
                <a:close/>
              </a:path>
            </a:pathLst>
          </a:custGeom>
          <a:solidFill>
            <a:srgbClr val="003974"/>
          </a:solid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62" name="object 4"/>
          <p:cNvSpPr txBox="1"/>
          <p:nvPr/>
        </p:nvSpPr>
        <p:spPr>
          <a:xfrm>
            <a:off x="0" y="2336165"/>
            <a:ext cx="9121775" cy="471170"/>
          </a:xfrm>
          <a:prstGeom prst="rect">
            <a:avLst/>
          </a:prstGeom>
        </p:spPr>
        <p:txBody>
          <a:bodyPr vert="horz" wrap="square" lIns="0" tIns="9525" rIns="0" bIns="0" rtlCol="0" anchor="b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 II: Platform Modeling via Hybrid-Action MARL </a:t>
            </a:r>
            <a:endParaRPr lang="en-US" sz="3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5" name="object 3"/>
          <p:cNvSpPr/>
          <p:nvPr/>
        </p:nvSpPr>
        <p:spPr>
          <a:xfrm>
            <a:off x="481546" y="153095"/>
            <a:ext cx="89059" cy="108109"/>
          </a:xfrm>
          <a:custGeom>
            <a:avLst/>
            <a:gdLst/>
            <a:ahLst/>
            <a:cxnLst/>
            <a:rect l="l" t="t" r="r" b="b"/>
            <a:pathLst>
              <a:path w="118745" h="144144">
                <a:moveTo>
                  <a:pt x="86131" y="0"/>
                </a:moveTo>
                <a:lnTo>
                  <a:pt x="0" y="0"/>
                </a:lnTo>
                <a:lnTo>
                  <a:pt x="0" y="16510"/>
                </a:lnTo>
                <a:lnTo>
                  <a:pt x="34112" y="16510"/>
                </a:lnTo>
                <a:lnTo>
                  <a:pt x="34112" y="143510"/>
                </a:lnTo>
                <a:lnTo>
                  <a:pt x="52031" y="143510"/>
                </a:lnTo>
                <a:lnTo>
                  <a:pt x="52031" y="16510"/>
                </a:lnTo>
                <a:lnTo>
                  <a:pt x="86131" y="16510"/>
                </a:lnTo>
                <a:lnTo>
                  <a:pt x="86131" y="0"/>
                </a:lnTo>
                <a:close/>
              </a:path>
              <a:path w="118745" h="144144">
                <a:moveTo>
                  <a:pt x="118529" y="74269"/>
                </a:moveTo>
                <a:lnTo>
                  <a:pt x="100622" y="74269"/>
                </a:lnTo>
                <a:lnTo>
                  <a:pt x="100622" y="144119"/>
                </a:lnTo>
                <a:lnTo>
                  <a:pt x="118529" y="144119"/>
                </a:lnTo>
                <a:lnTo>
                  <a:pt x="118529" y="7426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50"/>
          </a:p>
        </p:txBody>
      </p:sp>
      <p:grpSp>
        <p:nvGrpSpPr>
          <p:cNvPr id="66" name="object 4"/>
          <p:cNvGrpSpPr/>
          <p:nvPr/>
        </p:nvGrpSpPr>
        <p:grpSpPr>
          <a:xfrm>
            <a:off x="557013" y="152599"/>
            <a:ext cx="157163" cy="108585"/>
            <a:chOff x="3343644" y="2906025"/>
            <a:chExt cx="209550" cy="144780"/>
          </a:xfrm>
        </p:grpSpPr>
        <p:sp>
          <p:nvSpPr>
            <p:cNvPr id="67" name="object 5"/>
            <p:cNvSpPr/>
            <p:nvPr/>
          </p:nvSpPr>
          <p:spPr>
            <a:xfrm>
              <a:off x="3343643" y="2906026"/>
              <a:ext cx="104775" cy="144780"/>
            </a:xfrm>
            <a:custGeom>
              <a:avLst/>
              <a:gdLst/>
              <a:ahLst/>
              <a:cxnLst/>
              <a:rect l="l" t="t" r="r" b="b"/>
              <a:pathLst>
                <a:path w="104775" h="144780">
                  <a:moveTo>
                    <a:pt x="104228" y="0"/>
                  </a:moveTo>
                  <a:lnTo>
                    <a:pt x="86309" y="0"/>
                  </a:lnTo>
                  <a:lnTo>
                    <a:pt x="86309" y="58420"/>
                  </a:lnTo>
                  <a:lnTo>
                    <a:pt x="17907" y="58420"/>
                  </a:lnTo>
                  <a:lnTo>
                    <a:pt x="17907" y="0"/>
                  </a:lnTo>
                  <a:lnTo>
                    <a:pt x="0" y="0"/>
                  </a:lnTo>
                  <a:lnTo>
                    <a:pt x="0" y="58420"/>
                  </a:lnTo>
                  <a:lnTo>
                    <a:pt x="0" y="74930"/>
                  </a:lnTo>
                  <a:lnTo>
                    <a:pt x="86309" y="74930"/>
                  </a:lnTo>
                  <a:lnTo>
                    <a:pt x="86309" y="144780"/>
                  </a:lnTo>
                  <a:lnTo>
                    <a:pt x="104228" y="144780"/>
                  </a:lnTo>
                  <a:lnTo>
                    <a:pt x="104228" y="74930"/>
                  </a:lnTo>
                  <a:lnTo>
                    <a:pt x="104228" y="58420"/>
                  </a:lnTo>
                  <a:lnTo>
                    <a:pt x="10422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pic>
          <p:nvPicPr>
            <p:cNvPr id="68" name="object 6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3475699" y="2906514"/>
              <a:ext cx="77165" cy="143675"/>
            </a:xfrm>
            <a:prstGeom prst="rect">
              <a:avLst/>
            </a:prstGeom>
          </p:spPr>
        </p:pic>
      </p:grpSp>
      <p:sp>
        <p:nvSpPr>
          <p:cNvPr id="69" name="object 7"/>
          <p:cNvSpPr/>
          <p:nvPr/>
        </p:nvSpPr>
        <p:spPr>
          <a:xfrm>
            <a:off x="773520" y="208796"/>
            <a:ext cx="13811" cy="52388"/>
          </a:xfrm>
          <a:custGeom>
            <a:avLst/>
            <a:gdLst/>
            <a:ahLst/>
            <a:cxnLst/>
            <a:rect l="l" t="t" r="r" b="b"/>
            <a:pathLst>
              <a:path w="18414" h="69850">
                <a:moveTo>
                  <a:pt x="0" y="69849"/>
                </a:moveTo>
                <a:lnTo>
                  <a:pt x="17919" y="69849"/>
                </a:lnTo>
                <a:lnTo>
                  <a:pt x="17919" y="0"/>
                </a:lnTo>
                <a:lnTo>
                  <a:pt x="0" y="0"/>
                </a:lnTo>
                <a:lnTo>
                  <a:pt x="0" y="6984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70" name="object 8"/>
          <p:cNvSpPr/>
          <p:nvPr/>
        </p:nvSpPr>
        <p:spPr>
          <a:xfrm>
            <a:off x="773516" y="147818"/>
            <a:ext cx="431006" cy="117634"/>
          </a:xfrm>
          <a:custGeom>
            <a:avLst/>
            <a:gdLst/>
            <a:ahLst/>
            <a:cxnLst/>
            <a:rect l="l" t="t" r="r" b="b"/>
            <a:pathLst>
              <a:path w="574675" h="156844">
                <a:moveTo>
                  <a:pt x="104216" y="6375"/>
                </a:moveTo>
                <a:lnTo>
                  <a:pt x="86321" y="6375"/>
                </a:lnTo>
                <a:lnTo>
                  <a:pt x="86321" y="64795"/>
                </a:lnTo>
                <a:lnTo>
                  <a:pt x="17919" y="64795"/>
                </a:lnTo>
                <a:lnTo>
                  <a:pt x="17919" y="6375"/>
                </a:lnTo>
                <a:lnTo>
                  <a:pt x="0" y="6375"/>
                </a:lnTo>
                <a:lnTo>
                  <a:pt x="0" y="64795"/>
                </a:lnTo>
                <a:lnTo>
                  <a:pt x="0" y="81305"/>
                </a:lnTo>
                <a:lnTo>
                  <a:pt x="86321" y="81305"/>
                </a:lnTo>
                <a:lnTo>
                  <a:pt x="86321" y="151155"/>
                </a:lnTo>
                <a:lnTo>
                  <a:pt x="104216" y="151155"/>
                </a:lnTo>
                <a:lnTo>
                  <a:pt x="104216" y="81305"/>
                </a:lnTo>
                <a:lnTo>
                  <a:pt x="104216" y="64795"/>
                </a:lnTo>
                <a:lnTo>
                  <a:pt x="104216" y="6375"/>
                </a:lnTo>
                <a:close/>
              </a:path>
              <a:path w="574675" h="156844">
                <a:moveTo>
                  <a:pt x="272491" y="78701"/>
                </a:moveTo>
                <a:lnTo>
                  <a:pt x="266509" y="49644"/>
                </a:lnTo>
                <a:lnTo>
                  <a:pt x="254571" y="32118"/>
                </a:lnTo>
                <a:lnTo>
                  <a:pt x="254571" y="78701"/>
                </a:lnTo>
                <a:lnTo>
                  <a:pt x="249974" y="101612"/>
                </a:lnTo>
                <a:lnTo>
                  <a:pt x="237540" y="120053"/>
                </a:lnTo>
                <a:lnTo>
                  <a:pt x="219278" y="132346"/>
                </a:lnTo>
                <a:lnTo>
                  <a:pt x="197218" y="136817"/>
                </a:lnTo>
                <a:lnTo>
                  <a:pt x="175145" y="132346"/>
                </a:lnTo>
                <a:lnTo>
                  <a:pt x="156883" y="120053"/>
                </a:lnTo>
                <a:lnTo>
                  <a:pt x="144449" y="101612"/>
                </a:lnTo>
                <a:lnTo>
                  <a:pt x="139865" y="78701"/>
                </a:lnTo>
                <a:lnTo>
                  <a:pt x="144081" y="56273"/>
                </a:lnTo>
                <a:lnTo>
                  <a:pt x="155892" y="37782"/>
                </a:lnTo>
                <a:lnTo>
                  <a:pt x="174028" y="25222"/>
                </a:lnTo>
                <a:lnTo>
                  <a:pt x="197218" y="20586"/>
                </a:lnTo>
                <a:lnTo>
                  <a:pt x="220408" y="25222"/>
                </a:lnTo>
                <a:lnTo>
                  <a:pt x="238544" y="37782"/>
                </a:lnTo>
                <a:lnTo>
                  <a:pt x="250355" y="56273"/>
                </a:lnTo>
                <a:lnTo>
                  <a:pt x="254571" y="78701"/>
                </a:lnTo>
                <a:lnTo>
                  <a:pt x="254571" y="32118"/>
                </a:lnTo>
                <a:lnTo>
                  <a:pt x="250291" y="25831"/>
                </a:lnTo>
                <a:lnTo>
                  <a:pt x="242481" y="20586"/>
                </a:lnTo>
                <a:lnTo>
                  <a:pt x="226339" y="9728"/>
                </a:lnTo>
                <a:lnTo>
                  <a:pt x="197218" y="3822"/>
                </a:lnTo>
                <a:lnTo>
                  <a:pt x="168084" y="9728"/>
                </a:lnTo>
                <a:lnTo>
                  <a:pt x="144145" y="25831"/>
                </a:lnTo>
                <a:lnTo>
                  <a:pt x="127927" y="49644"/>
                </a:lnTo>
                <a:lnTo>
                  <a:pt x="121958" y="78701"/>
                </a:lnTo>
                <a:lnTo>
                  <a:pt x="127876" y="108407"/>
                </a:lnTo>
                <a:lnTo>
                  <a:pt x="144005" y="132156"/>
                </a:lnTo>
                <a:lnTo>
                  <a:pt x="167932" y="147891"/>
                </a:lnTo>
                <a:lnTo>
                  <a:pt x="197218" y="153593"/>
                </a:lnTo>
                <a:lnTo>
                  <a:pt x="226504" y="147891"/>
                </a:lnTo>
                <a:lnTo>
                  <a:pt x="243344" y="136817"/>
                </a:lnTo>
                <a:lnTo>
                  <a:pt x="250431" y="132156"/>
                </a:lnTo>
                <a:lnTo>
                  <a:pt x="266573" y="108407"/>
                </a:lnTo>
                <a:lnTo>
                  <a:pt x="272491" y="78701"/>
                </a:lnTo>
                <a:close/>
              </a:path>
              <a:path w="574675" h="156844">
                <a:moveTo>
                  <a:pt x="415772" y="6858"/>
                </a:moveTo>
                <a:lnTo>
                  <a:pt x="397865" y="6858"/>
                </a:lnTo>
                <a:lnTo>
                  <a:pt x="397865" y="112991"/>
                </a:lnTo>
                <a:lnTo>
                  <a:pt x="290017" y="0"/>
                </a:lnTo>
                <a:lnTo>
                  <a:pt x="290017" y="150545"/>
                </a:lnTo>
                <a:lnTo>
                  <a:pt x="307936" y="150545"/>
                </a:lnTo>
                <a:lnTo>
                  <a:pt x="307936" y="43459"/>
                </a:lnTo>
                <a:lnTo>
                  <a:pt x="415772" y="156451"/>
                </a:lnTo>
                <a:lnTo>
                  <a:pt x="415772" y="6858"/>
                </a:lnTo>
                <a:close/>
              </a:path>
              <a:path w="574675" h="156844">
                <a:moveTo>
                  <a:pt x="574128" y="78143"/>
                </a:moveTo>
                <a:lnTo>
                  <a:pt x="517131" y="78143"/>
                </a:lnTo>
                <a:lnTo>
                  <a:pt x="517131" y="94526"/>
                </a:lnTo>
                <a:lnTo>
                  <a:pt x="554291" y="94526"/>
                </a:lnTo>
                <a:lnTo>
                  <a:pt x="549744" y="111074"/>
                </a:lnTo>
                <a:lnTo>
                  <a:pt x="538835" y="124650"/>
                </a:lnTo>
                <a:lnTo>
                  <a:pt x="523887" y="133832"/>
                </a:lnTo>
                <a:lnTo>
                  <a:pt x="507225" y="137210"/>
                </a:lnTo>
                <a:lnTo>
                  <a:pt x="485406" y="132270"/>
                </a:lnTo>
                <a:lnTo>
                  <a:pt x="467690" y="119151"/>
                </a:lnTo>
                <a:lnTo>
                  <a:pt x="455777" y="100393"/>
                </a:lnTo>
                <a:lnTo>
                  <a:pt x="451421" y="78511"/>
                </a:lnTo>
                <a:lnTo>
                  <a:pt x="455853" y="55816"/>
                </a:lnTo>
                <a:lnTo>
                  <a:pt x="468020" y="37287"/>
                </a:lnTo>
                <a:lnTo>
                  <a:pt x="486219" y="24790"/>
                </a:lnTo>
                <a:lnTo>
                  <a:pt x="508762" y="20218"/>
                </a:lnTo>
                <a:lnTo>
                  <a:pt x="521754" y="21894"/>
                </a:lnTo>
                <a:lnTo>
                  <a:pt x="534047" y="26644"/>
                </a:lnTo>
                <a:lnTo>
                  <a:pt x="544982" y="34036"/>
                </a:lnTo>
                <a:lnTo>
                  <a:pt x="553923" y="43649"/>
                </a:lnTo>
                <a:lnTo>
                  <a:pt x="566496" y="31648"/>
                </a:lnTo>
                <a:lnTo>
                  <a:pt x="554545" y="19812"/>
                </a:lnTo>
                <a:lnTo>
                  <a:pt x="540321" y="11087"/>
                </a:lnTo>
                <a:lnTo>
                  <a:pt x="524548" y="5676"/>
                </a:lnTo>
                <a:lnTo>
                  <a:pt x="507974" y="3822"/>
                </a:lnTo>
                <a:lnTo>
                  <a:pt x="478904" y="9766"/>
                </a:lnTo>
                <a:lnTo>
                  <a:pt x="455244" y="25946"/>
                </a:lnTo>
                <a:lnTo>
                  <a:pt x="439318" y="49885"/>
                </a:lnTo>
                <a:lnTo>
                  <a:pt x="433489" y="79095"/>
                </a:lnTo>
                <a:lnTo>
                  <a:pt x="439178" y="107530"/>
                </a:lnTo>
                <a:lnTo>
                  <a:pt x="454723" y="131279"/>
                </a:lnTo>
                <a:lnTo>
                  <a:pt x="477799" y="147548"/>
                </a:lnTo>
                <a:lnTo>
                  <a:pt x="506120" y="153593"/>
                </a:lnTo>
                <a:lnTo>
                  <a:pt x="533692" y="148234"/>
                </a:lnTo>
                <a:lnTo>
                  <a:pt x="555193" y="133515"/>
                </a:lnTo>
                <a:lnTo>
                  <a:pt x="569150" y="111391"/>
                </a:lnTo>
                <a:lnTo>
                  <a:pt x="574128" y="83858"/>
                </a:lnTo>
                <a:lnTo>
                  <a:pt x="574128" y="7814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71" name="object 9"/>
          <p:cNvSpPr/>
          <p:nvPr/>
        </p:nvSpPr>
        <p:spPr>
          <a:xfrm>
            <a:off x="1261538" y="147818"/>
            <a:ext cx="419100" cy="117634"/>
          </a:xfrm>
          <a:custGeom>
            <a:avLst/>
            <a:gdLst/>
            <a:ahLst/>
            <a:cxnLst/>
            <a:rect l="l" t="t" r="r" b="b"/>
            <a:pathLst>
              <a:path w="558800" h="156844">
                <a:moveTo>
                  <a:pt x="103466" y="150545"/>
                </a:moveTo>
                <a:lnTo>
                  <a:pt x="37731" y="71462"/>
                </a:lnTo>
                <a:lnTo>
                  <a:pt x="102323" y="6870"/>
                </a:lnTo>
                <a:lnTo>
                  <a:pt x="78879" y="6870"/>
                </a:lnTo>
                <a:lnTo>
                  <a:pt x="17932" y="69176"/>
                </a:lnTo>
                <a:lnTo>
                  <a:pt x="17932" y="6870"/>
                </a:lnTo>
                <a:lnTo>
                  <a:pt x="0" y="6870"/>
                </a:lnTo>
                <a:lnTo>
                  <a:pt x="0" y="150545"/>
                </a:lnTo>
                <a:lnTo>
                  <a:pt x="17932" y="150545"/>
                </a:lnTo>
                <a:lnTo>
                  <a:pt x="17932" y="90525"/>
                </a:lnTo>
                <a:lnTo>
                  <a:pt x="25158" y="83667"/>
                </a:lnTo>
                <a:lnTo>
                  <a:pt x="79286" y="150545"/>
                </a:lnTo>
                <a:lnTo>
                  <a:pt x="103466" y="150545"/>
                </a:lnTo>
                <a:close/>
              </a:path>
              <a:path w="558800" h="156844">
                <a:moveTo>
                  <a:pt x="256654" y="78701"/>
                </a:moveTo>
                <a:lnTo>
                  <a:pt x="250685" y="49644"/>
                </a:lnTo>
                <a:lnTo>
                  <a:pt x="238798" y="32194"/>
                </a:lnTo>
                <a:lnTo>
                  <a:pt x="238798" y="78701"/>
                </a:lnTo>
                <a:lnTo>
                  <a:pt x="234200" y="101612"/>
                </a:lnTo>
                <a:lnTo>
                  <a:pt x="221754" y="120053"/>
                </a:lnTo>
                <a:lnTo>
                  <a:pt x="203479" y="132346"/>
                </a:lnTo>
                <a:lnTo>
                  <a:pt x="181419" y="136817"/>
                </a:lnTo>
                <a:lnTo>
                  <a:pt x="159346" y="132346"/>
                </a:lnTo>
                <a:lnTo>
                  <a:pt x="141084" y="120053"/>
                </a:lnTo>
                <a:lnTo>
                  <a:pt x="128651" y="101612"/>
                </a:lnTo>
                <a:lnTo>
                  <a:pt x="124053" y="78701"/>
                </a:lnTo>
                <a:lnTo>
                  <a:pt x="128282" y="56273"/>
                </a:lnTo>
                <a:lnTo>
                  <a:pt x="140093" y="37782"/>
                </a:lnTo>
                <a:lnTo>
                  <a:pt x="158242" y="25222"/>
                </a:lnTo>
                <a:lnTo>
                  <a:pt x="181419" y="20586"/>
                </a:lnTo>
                <a:lnTo>
                  <a:pt x="204609" y="25222"/>
                </a:lnTo>
                <a:lnTo>
                  <a:pt x="222745" y="37782"/>
                </a:lnTo>
                <a:lnTo>
                  <a:pt x="234569" y="56273"/>
                </a:lnTo>
                <a:lnTo>
                  <a:pt x="238798" y="78701"/>
                </a:lnTo>
                <a:lnTo>
                  <a:pt x="238798" y="32194"/>
                </a:lnTo>
                <a:lnTo>
                  <a:pt x="234467" y="25831"/>
                </a:lnTo>
                <a:lnTo>
                  <a:pt x="226669" y="20586"/>
                </a:lnTo>
                <a:lnTo>
                  <a:pt x="210540" y="9728"/>
                </a:lnTo>
                <a:lnTo>
                  <a:pt x="181419" y="3822"/>
                </a:lnTo>
                <a:lnTo>
                  <a:pt x="152298" y="9728"/>
                </a:lnTo>
                <a:lnTo>
                  <a:pt x="128358" y="25831"/>
                </a:lnTo>
                <a:lnTo>
                  <a:pt x="112115" y="49644"/>
                </a:lnTo>
                <a:lnTo>
                  <a:pt x="106146" y="78701"/>
                </a:lnTo>
                <a:lnTo>
                  <a:pt x="112064" y="108407"/>
                </a:lnTo>
                <a:lnTo>
                  <a:pt x="128219" y="132156"/>
                </a:lnTo>
                <a:lnTo>
                  <a:pt x="152146" y="147891"/>
                </a:lnTo>
                <a:lnTo>
                  <a:pt x="181419" y="153593"/>
                </a:lnTo>
                <a:lnTo>
                  <a:pt x="210693" y="147891"/>
                </a:lnTo>
                <a:lnTo>
                  <a:pt x="227533" y="136817"/>
                </a:lnTo>
                <a:lnTo>
                  <a:pt x="234607" y="132156"/>
                </a:lnTo>
                <a:lnTo>
                  <a:pt x="250736" y="108407"/>
                </a:lnTo>
                <a:lnTo>
                  <a:pt x="256654" y="78701"/>
                </a:lnTo>
                <a:close/>
              </a:path>
              <a:path w="558800" h="156844">
                <a:moveTo>
                  <a:pt x="399973" y="6858"/>
                </a:moveTo>
                <a:lnTo>
                  <a:pt x="382041" y="6858"/>
                </a:lnTo>
                <a:lnTo>
                  <a:pt x="382041" y="112991"/>
                </a:lnTo>
                <a:lnTo>
                  <a:pt x="274218" y="0"/>
                </a:lnTo>
                <a:lnTo>
                  <a:pt x="274218" y="150545"/>
                </a:lnTo>
                <a:lnTo>
                  <a:pt x="292112" y="150545"/>
                </a:lnTo>
                <a:lnTo>
                  <a:pt x="292112" y="43459"/>
                </a:lnTo>
                <a:lnTo>
                  <a:pt x="399973" y="156451"/>
                </a:lnTo>
                <a:lnTo>
                  <a:pt x="399973" y="6858"/>
                </a:lnTo>
                <a:close/>
              </a:path>
              <a:path w="558800" h="156844">
                <a:moveTo>
                  <a:pt x="558330" y="78143"/>
                </a:moveTo>
                <a:lnTo>
                  <a:pt x="501332" y="78143"/>
                </a:lnTo>
                <a:lnTo>
                  <a:pt x="501332" y="94526"/>
                </a:lnTo>
                <a:lnTo>
                  <a:pt x="538492" y="94526"/>
                </a:lnTo>
                <a:lnTo>
                  <a:pt x="533946" y="111074"/>
                </a:lnTo>
                <a:lnTo>
                  <a:pt x="523024" y="124650"/>
                </a:lnTo>
                <a:lnTo>
                  <a:pt x="508076" y="133832"/>
                </a:lnTo>
                <a:lnTo>
                  <a:pt x="491426" y="137210"/>
                </a:lnTo>
                <a:lnTo>
                  <a:pt x="469620" y="132270"/>
                </a:lnTo>
                <a:lnTo>
                  <a:pt x="451891" y="119151"/>
                </a:lnTo>
                <a:lnTo>
                  <a:pt x="439978" y="100393"/>
                </a:lnTo>
                <a:lnTo>
                  <a:pt x="435622" y="78511"/>
                </a:lnTo>
                <a:lnTo>
                  <a:pt x="440055" y="55816"/>
                </a:lnTo>
                <a:lnTo>
                  <a:pt x="452221" y="37287"/>
                </a:lnTo>
                <a:lnTo>
                  <a:pt x="470420" y="24790"/>
                </a:lnTo>
                <a:lnTo>
                  <a:pt x="492950" y="20218"/>
                </a:lnTo>
                <a:lnTo>
                  <a:pt x="505955" y="21894"/>
                </a:lnTo>
                <a:lnTo>
                  <a:pt x="518248" y="26644"/>
                </a:lnTo>
                <a:lnTo>
                  <a:pt x="529183" y="34036"/>
                </a:lnTo>
                <a:lnTo>
                  <a:pt x="538124" y="43649"/>
                </a:lnTo>
                <a:lnTo>
                  <a:pt x="550697" y="31648"/>
                </a:lnTo>
                <a:lnTo>
                  <a:pt x="538746" y="19812"/>
                </a:lnTo>
                <a:lnTo>
                  <a:pt x="524522" y="11087"/>
                </a:lnTo>
                <a:lnTo>
                  <a:pt x="508749" y="5676"/>
                </a:lnTo>
                <a:lnTo>
                  <a:pt x="492175" y="3822"/>
                </a:lnTo>
                <a:lnTo>
                  <a:pt x="463092" y="9766"/>
                </a:lnTo>
                <a:lnTo>
                  <a:pt x="439432" y="25946"/>
                </a:lnTo>
                <a:lnTo>
                  <a:pt x="423519" y="49885"/>
                </a:lnTo>
                <a:lnTo>
                  <a:pt x="417690" y="79095"/>
                </a:lnTo>
                <a:lnTo>
                  <a:pt x="423379" y="107530"/>
                </a:lnTo>
                <a:lnTo>
                  <a:pt x="438912" y="131279"/>
                </a:lnTo>
                <a:lnTo>
                  <a:pt x="461987" y="147548"/>
                </a:lnTo>
                <a:lnTo>
                  <a:pt x="490321" y="153593"/>
                </a:lnTo>
                <a:lnTo>
                  <a:pt x="517893" y="148234"/>
                </a:lnTo>
                <a:lnTo>
                  <a:pt x="539394" y="133515"/>
                </a:lnTo>
                <a:lnTo>
                  <a:pt x="553351" y="111391"/>
                </a:lnTo>
                <a:lnTo>
                  <a:pt x="558330" y="83858"/>
                </a:lnTo>
                <a:lnTo>
                  <a:pt x="558330" y="7814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50"/>
          </a:p>
        </p:txBody>
      </p:sp>
      <p:grpSp>
        <p:nvGrpSpPr>
          <p:cNvPr id="72" name="object 10"/>
          <p:cNvGrpSpPr/>
          <p:nvPr/>
        </p:nvGrpSpPr>
        <p:grpSpPr>
          <a:xfrm>
            <a:off x="489693" y="319267"/>
            <a:ext cx="747236" cy="119063"/>
            <a:chOff x="3253884" y="3128249"/>
            <a:chExt cx="996315" cy="158750"/>
          </a:xfrm>
        </p:grpSpPr>
        <p:pic>
          <p:nvPicPr>
            <p:cNvPr id="73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53884" y="3135114"/>
              <a:ext cx="105194" cy="146723"/>
            </a:xfrm>
            <a:prstGeom prst="rect">
              <a:avLst/>
            </a:prstGeom>
          </p:spPr>
        </p:pic>
        <p:pic>
          <p:nvPicPr>
            <p:cNvPr id="74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384039" y="3128249"/>
              <a:ext cx="125755" cy="156451"/>
            </a:xfrm>
            <a:prstGeom prst="rect">
              <a:avLst/>
            </a:prstGeom>
          </p:spPr>
        </p:pic>
        <p:pic>
          <p:nvPicPr>
            <p:cNvPr id="75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36657" y="3135109"/>
              <a:ext cx="247708" cy="151307"/>
            </a:xfrm>
            <a:prstGeom prst="rect">
              <a:avLst/>
            </a:prstGeom>
          </p:spPr>
        </p:pic>
        <p:pic>
          <p:nvPicPr>
            <p:cNvPr id="76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08387" y="3132067"/>
              <a:ext cx="188057" cy="149771"/>
            </a:xfrm>
            <a:prstGeom prst="rect">
              <a:avLst/>
            </a:prstGeom>
          </p:spPr>
        </p:pic>
        <p:pic>
          <p:nvPicPr>
            <p:cNvPr id="77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017416" y="3135109"/>
              <a:ext cx="232263" cy="143681"/>
            </a:xfrm>
            <a:prstGeom prst="rect">
              <a:avLst/>
            </a:prstGeom>
          </p:spPr>
        </p:pic>
      </p:grpSp>
      <p:grpSp>
        <p:nvGrpSpPr>
          <p:cNvPr id="78" name="object 16"/>
          <p:cNvGrpSpPr/>
          <p:nvPr/>
        </p:nvGrpSpPr>
        <p:grpSpPr>
          <a:xfrm>
            <a:off x="1282412" y="322127"/>
            <a:ext cx="179546" cy="112395"/>
            <a:chOff x="4310842" y="3132063"/>
            <a:chExt cx="239395" cy="149860"/>
          </a:xfrm>
        </p:grpSpPr>
        <p:pic>
          <p:nvPicPr>
            <p:cNvPr id="79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310842" y="3132063"/>
              <a:ext cx="150545" cy="149771"/>
            </a:xfrm>
            <a:prstGeom prst="rect">
              <a:avLst/>
            </a:prstGeom>
          </p:spPr>
        </p:pic>
        <p:pic>
          <p:nvPicPr>
            <p:cNvPr id="80" name="object 1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480439" y="3135108"/>
              <a:ext cx="69570" cy="143687"/>
            </a:xfrm>
            <a:prstGeom prst="rect">
              <a:avLst/>
            </a:prstGeom>
          </p:spPr>
        </p:pic>
      </p:grpSp>
      <p:grpSp>
        <p:nvGrpSpPr>
          <p:cNvPr id="81" name="object 19"/>
          <p:cNvGrpSpPr/>
          <p:nvPr/>
        </p:nvGrpSpPr>
        <p:grpSpPr>
          <a:xfrm>
            <a:off x="1515927" y="319267"/>
            <a:ext cx="557689" cy="117634"/>
            <a:chOff x="4622196" y="3128249"/>
            <a:chExt cx="743585" cy="156845"/>
          </a:xfrm>
        </p:grpSpPr>
        <p:pic>
          <p:nvPicPr>
            <p:cNvPr id="82" name="object 2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622196" y="3132061"/>
              <a:ext cx="216470" cy="149783"/>
            </a:xfrm>
            <a:prstGeom prst="rect">
              <a:avLst/>
            </a:prstGeom>
          </p:spPr>
        </p:pic>
        <p:sp>
          <p:nvSpPr>
            <p:cNvPr id="83" name="object 21"/>
            <p:cNvSpPr/>
            <p:nvPr/>
          </p:nvSpPr>
          <p:spPr>
            <a:xfrm>
              <a:off x="4861369" y="3135109"/>
              <a:ext cx="18415" cy="144145"/>
            </a:xfrm>
            <a:custGeom>
              <a:avLst/>
              <a:gdLst/>
              <a:ahLst/>
              <a:cxnLst/>
              <a:rect l="l" t="t" r="r" b="b"/>
              <a:pathLst>
                <a:path w="18414" h="144145">
                  <a:moveTo>
                    <a:pt x="17894" y="0"/>
                  </a:moveTo>
                  <a:lnTo>
                    <a:pt x="0" y="0"/>
                  </a:lnTo>
                  <a:lnTo>
                    <a:pt x="0" y="143675"/>
                  </a:lnTo>
                  <a:lnTo>
                    <a:pt x="17894" y="143675"/>
                  </a:lnTo>
                  <a:lnTo>
                    <a:pt x="1789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pic>
          <p:nvPicPr>
            <p:cNvPr id="84" name="object 2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908021" y="3135114"/>
              <a:ext cx="77165" cy="143675"/>
            </a:xfrm>
            <a:prstGeom prst="rect">
              <a:avLst/>
            </a:prstGeom>
          </p:spPr>
        </p:pic>
        <p:pic>
          <p:nvPicPr>
            <p:cNvPr id="85" name="object 2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007512" y="3128249"/>
              <a:ext cx="125755" cy="156451"/>
            </a:xfrm>
            <a:prstGeom prst="rect">
              <a:avLst/>
            </a:prstGeom>
          </p:spPr>
        </p:pic>
        <p:pic>
          <p:nvPicPr>
            <p:cNvPr id="86" name="object 2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152697" y="3132061"/>
              <a:ext cx="112585" cy="149783"/>
            </a:xfrm>
            <a:prstGeom prst="rect">
              <a:avLst/>
            </a:prstGeom>
          </p:spPr>
        </p:pic>
        <p:pic>
          <p:nvPicPr>
            <p:cNvPr id="87" name="object 2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288537" y="3135114"/>
              <a:ext cx="77203" cy="143675"/>
            </a:xfrm>
            <a:prstGeom prst="rect">
              <a:avLst/>
            </a:prstGeom>
          </p:spPr>
        </p:pic>
      </p:grpSp>
      <p:grpSp>
        <p:nvGrpSpPr>
          <p:cNvPr id="88" name="object 26"/>
          <p:cNvGrpSpPr/>
          <p:nvPr/>
        </p:nvGrpSpPr>
        <p:grpSpPr>
          <a:xfrm>
            <a:off x="480128" y="490718"/>
            <a:ext cx="308610" cy="117634"/>
            <a:chOff x="3241130" y="3356850"/>
            <a:chExt cx="411480" cy="156845"/>
          </a:xfrm>
        </p:grpSpPr>
        <p:pic>
          <p:nvPicPr>
            <p:cNvPr id="89" name="object 2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241130" y="3356850"/>
              <a:ext cx="275139" cy="156451"/>
            </a:xfrm>
            <a:prstGeom prst="rect">
              <a:avLst/>
            </a:prstGeom>
          </p:spPr>
        </p:pic>
        <p:pic>
          <p:nvPicPr>
            <p:cNvPr id="90" name="object 2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542188" y="3363733"/>
              <a:ext cx="110337" cy="143662"/>
            </a:xfrm>
            <a:prstGeom prst="rect">
              <a:avLst/>
            </a:prstGeom>
          </p:spPr>
        </p:pic>
      </p:grpSp>
      <p:grpSp>
        <p:nvGrpSpPr>
          <p:cNvPr id="91" name="object 29"/>
          <p:cNvGrpSpPr/>
          <p:nvPr/>
        </p:nvGrpSpPr>
        <p:grpSpPr>
          <a:xfrm>
            <a:off x="836250" y="493595"/>
            <a:ext cx="260985" cy="112395"/>
            <a:chOff x="3715960" y="3360686"/>
            <a:chExt cx="347980" cy="149860"/>
          </a:xfrm>
        </p:grpSpPr>
        <p:pic>
          <p:nvPicPr>
            <p:cNvPr id="92" name="object 30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715960" y="3360686"/>
              <a:ext cx="307929" cy="149758"/>
            </a:xfrm>
            <a:prstGeom prst="rect">
              <a:avLst/>
            </a:prstGeom>
          </p:spPr>
        </p:pic>
        <p:sp>
          <p:nvSpPr>
            <p:cNvPr id="93" name="object 31"/>
            <p:cNvSpPr/>
            <p:nvPr/>
          </p:nvSpPr>
          <p:spPr>
            <a:xfrm>
              <a:off x="4045621" y="3438137"/>
              <a:ext cx="18415" cy="69850"/>
            </a:xfrm>
            <a:custGeom>
              <a:avLst/>
              <a:gdLst/>
              <a:ahLst/>
              <a:cxnLst/>
              <a:rect l="l" t="t" r="r" b="b"/>
              <a:pathLst>
                <a:path w="18414" h="69850">
                  <a:moveTo>
                    <a:pt x="0" y="69849"/>
                  </a:moveTo>
                  <a:lnTo>
                    <a:pt x="17907" y="69849"/>
                  </a:lnTo>
                  <a:lnTo>
                    <a:pt x="17907" y="0"/>
                  </a:lnTo>
                  <a:lnTo>
                    <a:pt x="0" y="0"/>
                  </a:lnTo>
                  <a:lnTo>
                    <a:pt x="0" y="6984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</p:grpSp>
      <p:grpSp>
        <p:nvGrpSpPr>
          <p:cNvPr id="94" name="object 32"/>
          <p:cNvGrpSpPr/>
          <p:nvPr/>
        </p:nvGrpSpPr>
        <p:grpSpPr>
          <a:xfrm>
            <a:off x="1083496" y="490718"/>
            <a:ext cx="694373" cy="117634"/>
            <a:chOff x="4045621" y="3356850"/>
            <a:chExt cx="925830" cy="156845"/>
          </a:xfrm>
        </p:grpSpPr>
        <p:sp>
          <p:nvSpPr>
            <p:cNvPr id="95" name="object 33"/>
            <p:cNvSpPr/>
            <p:nvPr/>
          </p:nvSpPr>
          <p:spPr>
            <a:xfrm>
              <a:off x="4045610" y="3363213"/>
              <a:ext cx="104775" cy="144780"/>
            </a:xfrm>
            <a:custGeom>
              <a:avLst/>
              <a:gdLst/>
              <a:ahLst/>
              <a:cxnLst/>
              <a:rect l="l" t="t" r="r" b="b"/>
              <a:pathLst>
                <a:path w="104775" h="144779">
                  <a:moveTo>
                    <a:pt x="104190" y="0"/>
                  </a:moveTo>
                  <a:lnTo>
                    <a:pt x="86334" y="0"/>
                  </a:lnTo>
                  <a:lnTo>
                    <a:pt x="86334" y="58420"/>
                  </a:lnTo>
                  <a:lnTo>
                    <a:pt x="17907" y="58420"/>
                  </a:lnTo>
                  <a:lnTo>
                    <a:pt x="17907" y="0"/>
                  </a:lnTo>
                  <a:lnTo>
                    <a:pt x="0" y="0"/>
                  </a:lnTo>
                  <a:lnTo>
                    <a:pt x="0" y="58420"/>
                  </a:lnTo>
                  <a:lnTo>
                    <a:pt x="0" y="74930"/>
                  </a:lnTo>
                  <a:lnTo>
                    <a:pt x="86334" y="74930"/>
                  </a:lnTo>
                  <a:lnTo>
                    <a:pt x="86334" y="144780"/>
                  </a:lnTo>
                  <a:lnTo>
                    <a:pt x="104190" y="144780"/>
                  </a:lnTo>
                  <a:lnTo>
                    <a:pt x="104190" y="74930"/>
                  </a:lnTo>
                  <a:lnTo>
                    <a:pt x="104190" y="58420"/>
                  </a:lnTo>
                  <a:lnTo>
                    <a:pt x="10419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pic>
          <p:nvPicPr>
            <p:cNvPr id="96" name="object 34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175935" y="3356850"/>
              <a:ext cx="293637" cy="156451"/>
            </a:xfrm>
            <a:prstGeom prst="rect">
              <a:avLst/>
            </a:prstGeom>
          </p:spPr>
        </p:pic>
        <p:pic>
          <p:nvPicPr>
            <p:cNvPr id="97" name="object 35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488849" y="3360676"/>
              <a:ext cx="482276" cy="149758"/>
            </a:xfrm>
            <a:prstGeom prst="rect">
              <a:avLst/>
            </a:prstGeom>
          </p:spPr>
        </p:pic>
      </p:grpSp>
      <p:grpSp>
        <p:nvGrpSpPr>
          <p:cNvPr id="98" name="object 36"/>
          <p:cNvGrpSpPr/>
          <p:nvPr/>
        </p:nvGrpSpPr>
        <p:grpSpPr>
          <a:xfrm>
            <a:off x="114460" y="134691"/>
            <a:ext cx="302419" cy="471488"/>
            <a:chOff x="2753573" y="2882148"/>
            <a:chExt cx="403225" cy="628650"/>
          </a:xfrm>
        </p:grpSpPr>
        <p:sp>
          <p:nvSpPr>
            <p:cNvPr id="99" name="object 37"/>
            <p:cNvSpPr/>
            <p:nvPr/>
          </p:nvSpPr>
          <p:spPr>
            <a:xfrm>
              <a:off x="2753563" y="3000616"/>
              <a:ext cx="403225" cy="510540"/>
            </a:xfrm>
            <a:custGeom>
              <a:avLst/>
              <a:gdLst/>
              <a:ahLst/>
              <a:cxnLst/>
              <a:rect l="l" t="t" r="r" b="b"/>
              <a:pathLst>
                <a:path w="403225" h="510539">
                  <a:moveTo>
                    <a:pt x="111442" y="440067"/>
                  </a:moveTo>
                  <a:lnTo>
                    <a:pt x="80225" y="415544"/>
                  </a:lnTo>
                  <a:lnTo>
                    <a:pt x="57670" y="377659"/>
                  </a:lnTo>
                  <a:lnTo>
                    <a:pt x="48666" y="342874"/>
                  </a:lnTo>
                  <a:lnTo>
                    <a:pt x="48666" y="133273"/>
                  </a:lnTo>
                  <a:lnTo>
                    <a:pt x="14363" y="133273"/>
                  </a:lnTo>
                  <a:lnTo>
                    <a:pt x="14363" y="343700"/>
                  </a:lnTo>
                  <a:lnTo>
                    <a:pt x="15925" y="363029"/>
                  </a:lnTo>
                  <a:lnTo>
                    <a:pt x="36842" y="410146"/>
                  </a:lnTo>
                  <a:lnTo>
                    <a:pt x="73075" y="451675"/>
                  </a:lnTo>
                  <a:lnTo>
                    <a:pt x="94056" y="467741"/>
                  </a:lnTo>
                  <a:lnTo>
                    <a:pt x="111442" y="440067"/>
                  </a:lnTo>
                  <a:close/>
                </a:path>
                <a:path w="403225" h="510539">
                  <a:moveTo>
                    <a:pt x="139077" y="395338"/>
                  </a:moveTo>
                  <a:lnTo>
                    <a:pt x="111760" y="368401"/>
                  </a:lnTo>
                  <a:lnTo>
                    <a:pt x="100342" y="335508"/>
                  </a:lnTo>
                  <a:lnTo>
                    <a:pt x="100342" y="133273"/>
                  </a:lnTo>
                  <a:lnTo>
                    <a:pt x="67081" y="133273"/>
                  </a:lnTo>
                  <a:lnTo>
                    <a:pt x="67081" y="342874"/>
                  </a:lnTo>
                  <a:lnTo>
                    <a:pt x="67754" y="353987"/>
                  </a:lnTo>
                  <a:lnTo>
                    <a:pt x="95821" y="402780"/>
                  </a:lnTo>
                  <a:lnTo>
                    <a:pt x="121361" y="423024"/>
                  </a:lnTo>
                  <a:lnTo>
                    <a:pt x="139077" y="395338"/>
                  </a:lnTo>
                  <a:close/>
                </a:path>
                <a:path w="403225" h="510539">
                  <a:moveTo>
                    <a:pt x="239128" y="60159"/>
                  </a:moveTo>
                  <a:lnTo>
                    <a:pt x="168249" y="60159"/>
                  </a:lnTo>
                  <a:lnTo>
                    <a:pt x="175221" y="64033"/>
                  </a:lnTo>
                  <a:lnTo>
                    <a:pt x="181089" y="66027"/>
                  </a:lnTo>
                  <a:lnTo>
                    <a:pt x="189026" y="66751"/>
                  </a:lnTo>
                  <a:lnTo>
                    <a:pt x="202222" y="66852"/>
                  </a:lnTo>
                  <a:lnTo>
                    <a:pt x="217500" y="65811"/>
                  </a:lnTo>
                  <a:lnTo>
                    <a:pt x="229120" y="63512"/>
                  </a:lnTo>
                  <a:lnTo>
                    <a:pt x="236524" y="61214"/>
                  </a:lnTo>
                  <a:lnTo>
                    <a:pt x="239128" y="60159"/>
                  </a:lnTo>
                  <a:close/>
                </a:path>
                <a:path w="403225" h="510539">
                  <a:moveTo>
                    <a:pt x="255943" y="47015"/>
                  </a:moveTo>
                  <a:lnTo>
                    <a:pt x="148005" y="47015"/>
                  </a:lnTo>
                  <a:lnTo>
                    <a:pt x="148005" y="48285"/>
                  </a:lnTo>
                  <a:lnTo>
                    <a:pt x="151269" y="48285"/>
                  </a:lnTo>
                  <a:lnTo>
                    <a:pt x="151269" y="50825"/>
                  </a:lnTo>
                  <a:lnTo>
                    <a:pt x="154622" y="50825"/>
                  </a:lnTo>
                  <a:lnTo>
                    <a:pt x="154622" y="52095"/>
                  </a:lnTo>
                  <a:lnTo>
                    <a:pt x="250050" y="52095"/>
                  </a:lnTo>
                  <a:lnTo>
                    <a:pt x="250050" y="50825"/>
                  </a:lnTo>
                  <a:lnTo>
                    <a:pt x="253606" y="50825"/>
                  </a:lnTo>
                  <a:lnTo>
                    <a:pt x="253606" y="48285"/>
                  </a:lnTo>
                  <a:lnTo>
                    <a:pt x="255943" y="48285"/>
                  </a:lnTo>
                  <a:lnTo>
                    <a:pt x="255943" y="47015"/>
                  </a:lnTo>
                  <a:close/>
                </a:path>
                <a:path w="403225" h="510539">
                  <a:moveTo>
                    <a:pt x="271983" y="32486"/>
                  </a:moveTo>
                  <a:lnTo>
                    <a:pt x="132461" y="32486"/>
                  </a:lnTo>
                  <a:lnTo>
                    <a:pt x="135801" y="36169"/>
                  </a:lnTo>
                  <a:lnTo>
                    <a:pt x="139077" y="39141"/>
                  </a:lnTo>
                  <a:lnTo>
                    <a:pt x="264655" y="39141"/>
                  </a:lnTo>
                  <a:lnTo>
                    <a:pt x="268706" y="36982"/>
                  </a:lnTo>
                  <a:lnTo>
                    <a:pt x="271983" y="32486"/>
                  </a:lnTo>
                  <a:close/>
                </a:path>
                <a:path w="403225" h="510539">
                  <a:moveTo>
                    <a:pt x="284175" y="16598"/>
                  </a:moveTo>
                  <a:lnTo>
                    <a:pt x="121031" y="16598"/>
                  </a:lnTo>
                  <a:lnTo>
                    <a:pt x="122847" y="21056"/>
                  </a:lnTo>
                  <a:lnTo>
                    <a:pt x="126949" y="25488"/>
                  </a:lnTo>
                  <a:lnTo>
                    <a:pt x="277520" y="25488"/>
                  </a:lnTo>
                  <a:lnTo>
                    <a:pt x="280835" y="22555"/>
                  </a:lnTo>
                  <a:lnTo>
                    <a:pt x="284175" y="16598"/>
                  </a:lnTo>
                  <a:close/>
                </a:path>
                <a:path w="403225" h="510539">
                  <a:moveTo>
                    <a:pt x="291884" y="0"/>
                  </a:moveTo>
                  <a:lnTo>
                    <a:pt x="113665" y="0"/>
                  </a:lnTo>
                  <a:lnTo>
                    <a:pt x="115862" y="7366"/>
                  </a:lnTo>
                  <a:lnTo>
                    <a:pt x="117729" y="10337"/>
                  </a:lnTo>
                  <a:lnTo>
                    <a:pt x="287870" y="10337"/>
                  </a:lnTo>
                  <a:lnTo>
                    <a:pt x="290842" y="6616"/>
                  </a:lnTo>
                  <a:lnTo>
                    <a:pt x="291884" y="0"/>
                  </a:lnTo>
                  <a:close/>
                </a:path>
                <a:path w="403225" h="510539">
                  <a:moveTo>
                    <a:pt x="315950" y="510159"/>
                  </a:moveTo>
                  <a:lnTo>
                    <a:pt x="291719" y="469163"/>
                  </a:lnTo>
                  <a:lnTo>
                    <a:pt x="241731" y="384619"/>
                  </a:lnTo>
                  <a:lnTo>
                    <a:pt x="239534" y="379044"/>
                  </a:lnTo>
                  <a:lnTo>
                    <a:pt x="238785" y="373164"/>
                  </a:lnTo>
                  <a:lnTo>
                    <a:pt x="238785" y="155816"/>
                  </a:lnTo>
                  <a:lnTo>
                    <a:pt x="211112" y="155816"/>
                  </a:lnTo>
                  <a:lnTo>
                    <a:pt x="211112" y="384619"/>
                  </a:lnTo>
                  <a:lnTo>
                    <a:pt x="212217" y="387223"/>
                  </a:lnTo>
                  <a:lnTo>
                    <a:pt x="212890" y="389826"/>
                  </a:lnTo>
                  <a:lnTo>
                    <a:pt x="214414" y="393852"/>
                  </a:lnTo>
                  <a:lnTo>
                    <a:pt x="260146" y="469163"/>
                  </a:lnTo>
                  <a:lnTo>
                    <a:pt x="144246" y="469163"/>
                  </a:lnTo>
                  <a:lnTo>
                    <a:pt x="189306" y="394220"/>
                  </a:lnTo>
                  <a:lnTo>
                    <a:pt x="192951" y="155409"/>
                  </a:lnTo>
                  <a:lnTo>
                    <a:pt x="166420" y="155409"/>
                  </a:lnTo>
                  <a:lnTo>
                    <a:pt x="166420" y="377621"/>
                  </a:lnTo>
                  <a:lnTo>
                    <a:pt x="165608" y="378371"/>
                  </a:lnTo>
                  <a:lnTo>
                    <a:pt x="165341" y="381647"/>
                  </a:lnTo>
                  <a:lnTo>
                    <a:pt x="164934" y="385000"/>
                  </a:lnTo>
                  <a:lnTo>
                    <a:pt x="162737" y="387223"/>
                  </a:lnTo>
                  <a:lnTo>
                    <a:pt x="88544" y="510159"/>
                  </a:lnTo>
                  <a:lnTo>
                    <a:pt x="315950" y="510159"/>
                  </a:lnTo>
                  <a:close/>
                </a:path>
                <a:path w="403225" h="510539">
                  <a:moveTo>
                    <a:pt x="338137" y="132537"/>
                  </a:moveTo>
                  <a:lnTo>
                    <a:pt x="304838" y="132537"/>
                  </a:lnTo>
                  <a:lnTo>
                    <a:pt x="304838" y="334772"/>
                  </a:lnTo>
                  <a:lnTo>
                    <a:pt x="303199" y="346735"/>
                  </a:lnTo>
                  <a:lnTo>
                    <a:pt x="276301" y="388340"/>
                  </a:lnTo>
                  <a:lnTo>
                    <a:pt x="267144" y="396100"/>
                  </a:lnTo>
                  <a:lnTo>
                    <a:pt x="284187" y="423405"/>
                  </a:lnTo>
                  <a:lnTo>
                    <a:pt x="314909" y="396443"/>
                  </a:lnTo>
                  <a:lnTo>
                    <a:pt x="335051" y="352221"/>
                  </a:lnTo>
                  <a:lnTo>
                    <a:pt x="338137" y="334772"/>
                  </a:lnTo>
                  <a:lnTo>
                    <a:pt x="338137" y="132537"/>
                  </a:lnTo>
                  <a:close/>
                </a:path>
                <a:path w="403225" h="510539">
                  <a:moveTo>
                    <a:pt x="389775" y="132537"/>
                  </a:moveTo>
                  <a:lnTo>
                    <a:pt x="356146" y="132537"/>
                  </a:lnTo>
                  <a:lnTo>
                    <a:pt x="356146" y="339242"/>
                  </a:lnTo>
                  <a:lnTo>
                    <a:pt x="355663" y="355079"/>
                  </a:lnTo>
                  <a:lnTo>
                    <a:pt x="336245" y="396468"/>
                  </a:lnTo>
                  <a:lnTo>
                    <a:pt x="307873" y="429755"/>
                  </a:lnTo>
                  <a:lnTo>
                    <a:pt x="294157" y="440067"/>
                  </a:lnTo>
                  <a:lnTo>
                    <a:pt x="310794" y="468058"/>
                  </a:lnTo>
                  <a:lnTo>
                    <a:pt x="343128" y="445058"/>
                  </a:lnTo>
                  <a:lnTo>
                    <a:pt x="366153" y="412686"/>
                  </a:lnTo>
                  <a:lnTo>
                    <a:pt x="385838" y="363232"/>
                  </a:lnTo>
                  <a:lnTo>
                    <a:pt x="389775" y="339242"/>
                  </a:lnTo>
                  <a:lnTo>
                    <a:pt x="389775" y="132537"/>
                  </a:lnTo>
                  <a:close/>
                </a:path>
                <a:path w="403225" h="510539">
                  <a:moveTo>
                    <a:pt x="403059" y="116319"/>
                  </a:moveTo>
                  <a:lnTo>
                    <a:pt x="392049" y="100012"/>
                  </a:lnTo>
                  <a:lnTo>
                    <a:pt x="375373" y="75311"/>
                  </a:lnTo>
                  <a:lnTo>
                    <a:pt x="234734" y="75311"/>
                  </a:lnTo>
                  <a:lnTo>
                    <a:pt x="222199" y="77876"/>
                  </a:lnTo>
                  <a:lnTo>
                    <a:pt x="214414" y="83832"/>
                  </a:lnTo>
                  <a:lnTo>
                    <a:pt x="206641" y="89369"/>
                  </a:lnTo>
                  <a:lnTo>
                    <a:pt x="201879" y="100012"/>
                  </a:lnTo>
                  <a:lnTo>
                    <a:pt x="195922" y="89001"/>
                  </a:lnTo>
                  <a:lnTo>
                    <a:pt x="188188" y="82308"/>
                  </a:lnTo>
                  <a:lnTo>
                    <a:pt x="180073" y="76060"/>
                  </a:lnTo>
                  <a:lnTo>
                    <a:pt x="166420" y="75311"/>
                  </a:lnTo>
                  <a:lnTo>
                    <a:pt x="27978" y="75311"/>
                  </a:lnTo>
                  <a:lnTo>
                    <a:pt x="0" y="117805"/>
                  </a:lnTo>
                  <a:lnTo>
                    <a:pt x="128358" y="117805"/>
                  </a:lnTo>
                  <a:lnTo>
                    <a:pt x="138366" y="118465"/>
                  </a:lnTo>
                  <a:lnTo>
                    <a:pt x="148678" y="125171"/>
                  </a:lnTo>
                  <a:lnTo>
                    <a:pt x="158648" y="131787"/>
                  </a:lnTo>
                  <a:lnTo>
                    <a:pt x="161251" y="136626"/>
                  </a:lnTo>
                  <a:lnTo>
                    <a:pt x="162369" y="138493"/>
                  </a:lnTo>
                  <a:lnTo>
                    <a:pt x="163817" y="140271"/>
                  </a:lnTo>
                  <a:lnTo>
                    <a:pt x="162737" y="139534"/>
                  </a:lnTo>
                  <a:lnTo>
                    <a:pt x="164223" y="141719"/>
                  </a:lnTo>
                  <a:lnTo>
                    <a:pt x="165608" y="143992"/>
                  </a:lnTo>
                  <a:lnTo>
                    <a:pt x="168249" y="145034"/>
                  </a:lnTo>
                  <a:lnTo>
                    <a:pt x="233946" y="145034"/>
                  </a:lnTo>
                  <a:lnTo>
                    <a:pt x="233578" y="145478"/>
                  </a:lnTo>
                  <a:lnTo>
                    <a:pt x="235445" y="144703"/>
                  </a:lnTo>
                  <a:lnTo>
                    <a:pt x="237261" y="143992"/>
                  </a:lnTo>
                  <a:lnTo>
                    <a:pt x="238379" y="142506"/>
                  </a:lnTo>
                  <a:lnTo>
                    <a:pt x="239826" y="140639"/>
                  </a:lnTo>
                  <a:lnTo>
                    <a:pt x="240144" y="140271"/>
                  </a:lnTo>
                  <a:lnTo>
                    <a:pt x="241388" y="138823"/>
                  </a:lnTo>
                  <a:lnTo>
                    <a:pt x="242430" y="135509"/>
                  </a:lnTo>
                  <a:lnTo>
                    <a:pt x="247611" y="128447"/>
                  </a:lnTo>
                  <a:lnTo>
                    <a:pt x="254635" y="124460"/>
                  </a:lnTo>
                  <a:lnTo>
                    <a:pt x="267919" y="116687"/>
                  </a:lnTo>
                  <a:lnTo>
                    <a:pt x="276771" y="116319"/>
                  </a:lnTo>
                  <a:lnTo>
                    <a:pt x="403059" y="11631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pic>
          <p:nvPicPr>
            <p:cNvPr id="100" name="object 38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860215" y="2882148"/>
              <a:ext cx="187549" cy="112547"/>
            </a:xfrm>
            <a:prstGeom prst="rect">
              <a:avLst/>
            </a:prstGeom>
          </p:spPr>
        </p:pic>
      </p:grpSp>
      <p:sp>
        <p:nvSpPr>
          <p:cNvPr id="3" name="object 4"/>
          <p:cNvSpPr txBox="1"/>
          <p:nvPr/>
        </p:nvSpPr>
        <p:spPr>
          <a:xfrm>
            <a:off x="0" y="4474210"/>
            <a:ext cx="9132570" cy="655320"/>
          </a:xfrm>
          <a:prstGeom prst="rect">
            <a:avLst/>
          </a:prstGeom>
        </p:spPr>
        <p:txBody>
          <a:bodyPr vert="horz" wrap="square" lIns="0" tIns="9525" rIns="0" bIns="0" rtlCol="0" anchor="b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algn="l">
              <a:lnSpc>
                <a:spcPct val="100000"/>
              </a:lnSpc>
              <a:spcBef>
                <a:spcPts val="100"/>
              </a:spcBef>
            </a:pPr>
            <a:r>
              <a:rPr lang="en-US" altLang="zh-CN" sz="1400" dirty="0">
                <a:solidFill>
                  <a:schemeClr val="bg1"/>
                </a:solidFill>
                <a:latin typeface="+mn-lt"/>
                <a:cs typeface="+mn-lt"/>
                <a:sym typeface="+mn-ea"/>
              </a:rPr>
              <a:t>Zijian Zhao, Sen Li*, "Discriminatory Order Assignment and Payment-Setting of On-Demand Food-Delivery Platforms: A Multi-Action and Multi-Agent Reinforcement Learning Framework" (under thrid-round review, Transportation Research Part E: Logistics and Transportation Review (TR_E))</a:t>
            </a:r>
            <a:endParaRPr lang="en-US" altLang="zh-CN" sz="1400" dirty="0">
              <a:solidFill>
                <a:schemeClr val="bg1"/>
              </a:solidFill>
              <a:latin typeface="+mn-lt"/>
              <a:cs typeface="+mn-lt"/>
              <a:sym typeface="+mn-ea"/>
            </a:endParaRPr>
          </a:p>
        </p:txBody>
      </p:sp>
    </p:spTree>
  </p:cSld>
  <p:clrMapOvr>
    <a:masterClrMapping/>
  </p:clrMapOvr>
  <p:transition spd="slow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等腰三角形 47"/>
          <p:cNvSpPr>
            <a:spLocks noChangeArrowheads="1"/>
          </p:cNvSpPr>
          <p:nvPr/>
        </p:nvSpPr>
        <p:spPr bwMode="auto">
          <a:xfrm rot="5400000">
            <a:off x="-39787" y="157290"/>
            <a:ext cx="581159" cy="50158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lIns="91438" tIns="45719" rIns="91438" bIns="45719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  <p:sp>
        <p:nvSpPr>
          <p:cNvPr id="14" name="矩形 46"/>
          <p:cNvSpPr>
            <a:spLocks noChangeArrowheads="1"/>
          </p:cNvSpPr>
          <p:nvPr/>
        </p:nvSpPr>
        <p:spPr bwMode="auto">
          <a:xfrm>
            <a:off x="501585" y="170891"/>
            <a:ext cx="2292350" cy="3975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l">
              <a:buNone/>
            </a:pPr>
            <a:r>
              <a:rPr lang="en-US" altLang="zh-CN" sz="2000" b="1" dirty="0" smtClean="0">
                <a:solidFill>
                  <a:srgbClr val="002060"/>
                </a:solidFill>
                <a:latin typeface="Arial" panose="020B0604020202020204" pitchFamily="34" charset="0"/>
                <a:sym typeface="+mn-ea"/>
              </a:rPr>
              <a:t>System Workflow</a:t>
            </a:r>
            <a:endParaRPr lang="zh-CN" altLang="en-US" sz="2000" b="1" dirty="0">
              <a:solidFill>
                <a:schemeClr val="accent1"/>
              </a:solidFill>
              <a:latin typeface="Arial" panose="020B060402020202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915" y="698500"/>
            <a:ext cx="4373880" cy="425958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8230" y="2855595"/>
            <a:ext cx="289560" cy="11620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046220" y="1551305"/>
            <a:ext cx="5097145" cy="18599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628650" lvl="1" indent="-28575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en-US" altLang="zh-CN" sz="1200" b="1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Platform</a:t>
            </a:r>
            <a:r>
              <a:rPr lang="zh-CN" altLang="en-US" sz="12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：</a:t>
            </a:r>
            <a:r>
              <a:rPr lang="en-US" altLang="zh-CN" sz="12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determine </a:t>
            </a:r>
            <a:r>
              <a:rPr lang="en-US" altLang="zh-CN" sz="1200" i="1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order assignment </a:t>
            </a:r>
            <a:r>
              <a:rPr lang="en-US" altLang="zh-CN" sz="12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and </a:t>
            </a:r>
            <a:r>
              <a:rPr lang="en-US" altLang="zh-CN" sz="1200" i="1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payment setting</a:t>
            </a:r>
            <a:endParaRPr lang="en-US" altLang="zh-CN" sz="1200" i="1" dirty="0" smtClean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628650" lvl="1" indent="-28575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en-US" altLang="zh-CN" sz="1200" b="1" dirty="0">
                <a:latin typeface="Arial" panose="020B0604020202020204" pitchFamily="34" charset="0"/>
                <a:ea typeface="微软雅黑" panose="020B0503020204020204" pitchFamily="34" charset="-122"/>
              </a:rPr>
              <a:t>Couriers</a:t>
            </a:r>
            <a:r>
              <a:rPr lang="zh-CN" altLang="en-US" sz="1200" dirty="0">
                <a:latin typeface="Arial" panose="020B0604020202020204" pitchFamily="34" charset="0"/>
                <a:ea typeface="微软雅黑" panose="020B0503020204020204" pitchFamily="34" charset="-122"/>
              </a:rPr>
              <a:t>：</a:t>
            </a:r>
            <a:r>
              <a:rPr lang="en-US" altLang="zh-CN" sz="12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determine </a:t>
            </a:r>
            <a:r>
              <a:rPr lang="en-US" altLang="zh-CN" sz="1200" i="1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whether to accept the assigned order</a:t>
            </a:r>
            <a:r>
              <a:rPr lang="en-US" altLang="zh-CN" sz="12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 based on payment and individual reservation value</a:t>
            </a:r>
            <a:endParaRPr lang="en-US" altLang="zh-CN" sz="1200" dirty="0" smtClean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628650" lvl="1" indent="-28575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en-US" altLang="zh-CN" sz="1200" b="1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Customers &amp; Restaurants:</a:t>
            </a:r>
            <a:endParaRPr lang="en-US" altLang="zh-CN" sz="1200" b="1" dirty="0" smtClean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1085850" lvl="2" indent="-28575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en-US" altLang="zh-CN" sz="1200" i="1" dirty="0">
                <a:latin typeface="Arial" panose="020B0604020202020204" pitchFamily="34" charset="0"/>
                <a:ea typeface="微软雅黑" panose="020B0503020204020204" pitchFamily="34" charset="-122"/>
              </a:rPr>
              <a:t>set orders</a:t>
            </a:r>
            <a:r>
              <a:rPr lang="en-US" altLang="zh-CN" sz="1200" dirty="0">
                <a:latin typeface="Arial" panose="020B0604020202020204" pitchFamily="34" charset="0"/>
                <a:ea typeface="微软雅黑" panose="020B0503020204020204" pitchFamily="34" charset="-122"/>
              </a:rPr>
              <a:t> at arbitrary times</a:t>
            </a:r>
            <a:endParaRPr lang="en-US" altLang="zh-CN" sz="1200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1085850" lvl="2" indent="-28575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en-US" altLang="zh-CN" sz="1200" i="1" dirty="0">
                <a:latin typeface="Arial" panose="020B0604020202020204" pitchFamily="34" charset="0"/>
                <a:ea typeface="微软雅黑" panose="020B0503020204020204" pitchFamily="34" charset="-122"/>
              </a:rPr>
              <a:t>cancel the order</a:t>
            </a:r>
            <a:r>
              <a:rPr lang="en-US" altLang="zh-CN" sz="1200" dirty="0">
                <a:latin typeface="Arial" panose="020B0604020202020204" pitchFamily="34" charset="0"/>
                <a:ea typeface="微软雅黑" panose="020B0503020204020204" pitchFamily="34" charset="-122"/>
              </a:rPr>
              <a:t> if not confirmed within a maximium time threshold</a:t>
            </a:r>
            <a:endParaRPr lang="en-US" altLang="zh-CN" sz="1200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46"/>
          <p:cNvSpPr>
            <a:spLocks noChangeArrowheads="1"/>
          </p:cNvSpPr>
          <p:nvPr/>
        </p:nvSpPr>
        <p:spPr bwMode="auto">
          <a:xfrm>
            <a:off x="501585" y="208991"/>
            <a:ext cx="3143250" cy="3975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l">
              <a:buNone/>
            </a:pPr>
            <a:r>
              <a:rPr lang="en-US" altLang="zh-CN" sz="2000" b="1" dirty="0" smtClean="0">
                <a:solidFill>
                  <a:srgbClr val="002060"/>
                </a:solidFill>
                <a:latin typeface="Arial" panose="020B0604020202020204" pitchFamily="34" charset="0"/>
                <a:sym typeface="+mn-ea"/>
              </a:rPr>
              <a:t>Model for Platform: MDP</a:t>
            </a:r>
            <a:endParaRPr lang="zh-CN" altLang="en-US" sz="2000" b="1" dirty="0">
              <a:solidFill>
                <a:schemeClr val="accent1"/>
              </a:solidFill>
              <a:latin typeface="Arial" panose="020B0604020202020204" pitchFamily="34" charset="0"/>
            </a:endParaRPr>
          </a:p>
        </p:txBody>
      </p:sp>
      <p:sp>
        <p:nvSpPr>
          <p:cNvPr id="27" name="等腰三角形 47"/>
          <p:cNvSpPr>
            <a:spLocks noChangeArrowheads="1"/>
          </p:cNvSpPr>
          <p:nvPr/>
        </p:nvSpPr>
        <p:spPr bwMode="auto">
          <a:xfrm rot="5400000">
            <a:off x="-39787" y="157290"/>
            <a:ext cx="581159" cy="50158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lIns="91438" tIns="45719" rIns="91438" bIns="45719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/>
              <p:cNvSpPr txBox="1"/>
              <p:nvPr/>
            </p:nvSpPr>
            <p:spPr>
              <a:xfrm>
                <a:off x="501650" y="675005"/>
                <a:ext cx="7343140" cy="1818005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q"/>
                </a:pPr>
                <a:r>
                  <a:rPr lang="en-US" altLang="zh-CN" b="1" dirty="0" smtClean="0">
                    <a:ea typeface="微软雅黑" panose="020B0503020204020204" pitchFamily="34" charset="-122"/>
                    <a:cs typeface="+mn-lt"/>
                  </a:rPr>
                  <a:t>State:</a:t>
                </a:r>
                <a:r>
                  <a:rPr lang="en-US" altLang="zh-CN" dirty="0" smtClean="0">
                    <a:ea typeface="微软雅黑" panose="020B0503020204020204" pitchFamily="34" charset="-122"/>
                    <a:cs typeface="+mn-lt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i="1" dirty="0" smtClean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altLang="zh-CN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i="1" dirty="0" smtClean="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i="1" dirty="0" smtClean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|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Cambria Math" panose="02040503050406030204" pitchFamily="18" charset="0"/>
                      </a:rPr>
                      <m:t>𝑖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∈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Cambria Math" panose="02040503050406030204" pitchFamily="18" charset="0"/>
                      </a:rPr>
                      <m:t>𝐼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}</m:t>
                    </m:r>
                  </m:oMath>
                </a14:m>
                <a:endParaRPr lang="en-US" altLang="zh-CN" dirty="0">
                  <a:ea typeface="微软雅黑" panose="020B0503020204020204" pitchFamily="34" charset="-122"/>
                  <a:cs typeface="+mn-lt"/>
                </a:endParaRPr>
              </a:p>
              <a:p>
                <a:pPr marL="628650" lvl="1" indent="-285750">
                  <a:lnSpc>
                    <a:spcPct val="10000"/>
                  </a:lnSpc>
                  <a:spcBef>
                    <a:spcPts val="1800"/>
                  </a:spcBef>
                  <a:buFont typeface="Wingdings" panose="05000000000000000000" pitchFamily="2" charset="2"/>
                  <a:buChar char="Ø"/>
                </a:pPr>
                <a:r>
                  <a:rPr lang="en-US" altLang="zh-CN" sz="1200" i="1" dirty="0" smtClean="0">
                    <a:ea typeface="微软雅黑" panose="020B0503020204020204" pitchFamily="34" charset="-122"/>
                    <a:cs typeface="+mn-lt"/>
                  </a:rPr>
                  <a:t>t </a:t>
                </a:r>
                <a:r>
                  <a:rPr lang="en-US" altLang="zh-CN" sz="1200" dirty="0" smtClean="0">
                    <a:ea typeface="微软雅黑" panose="020B0503020204020204" pitchFamily="34" charset="-122"/>
                    <a:cs typeface="+mn-lt"/>
                  </a:rPr>
                  <a:t>: time step; </a:t>
                </a:r>
                <a:r>
                  <a:rPr lang="en-US" altLang="zh-CN" sz="1200" i="1" dirty="0" smtClean="0">
                    <a:ea typeface="微软雅黑" panose="020B0503020204020204" pitchFamily="34" charset="-122"/>
                    <a:cs typeface="+mn-lt"/>
                  </a:rPr>
                  <a:t>I </a:t>
                </a:r>
                <a:r>
                  <a:rPr lang="en-US" altLang="zh-CN" sz="1200" dirty="0" smtClean="0">
                    <a:ea typeface="微软雅黑" panose="020B0503020204020204" pitchFamily="34" charset="-122"/>
                    <a:cs typeface="+mn-lt"/>
                  </a:rPr>
                  <a:t>: set of courier indices;</a:t>
                </a:r>
                <a:endParaRPr lang="en-US" altLang="zh-CN" sz="1200" dirty="0" smtClean="0">
                  <a:ea typeface="微软雅黑" panose="020B0503020204020204" pitchFamily="34" charset="-122"/>
                  <a:cs typeface="+mn-lt"/>
                </a:endParaRPr>
              </a:p>
              <a:p>
                <a:pPr marL="628650" lvl="1" indent="-285750">
                  <a:lnSpc>
                    <a:spcPct val="20000"/>
                  </a:lnSpc>
                  <a:spcBef>
                    <a:spcPts val="1800"/>
                  </a:spcBef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sz="1200" dirty="0" smtClean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 </m:t>
                    </m:r>
                    <m:sSub>
                      <m:sSubPr>
                        <m:ctrlPr>
                          <a:rPr lang="en-US" altLang="zh-CN" sz="12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2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sz="12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1200" i="1" dirty="0" smtClean="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2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CN" sz="1200" dirty="0" smtClean="0">
                    <a:ea typeface="微软雅黑" panose="020B0503020204020204" pitchFamily="34" charset="-122"/>
                    <a:cs typeface="+mn-lt"/>
                  </a:rPr>
                  <a:t> : state of courier </a:t>
                </a:r>
                <a:r>
                  <a:rPr lang="en-US" altLang="zh-CN" sz="1200" i="1" dirty="0" smtClean="0">
                    <a:ea typeface="微软雅黑" panose="020B0503020204020204" pitchFamily="34" charset="-122"/>
                    <a:cs typeface="+mn-lt"/>
                  </a:rPr>
                  <a:t>i</a:t>
                </a:r>
                <a:r>
                  <a:rPr lang="en-US" altLang="zh-CN" sz="1200" dirty="0" smtClean="0">
                    <a:ea typeface="微软雅黑" panose="020B0503020204020204" pitchFamily="34" charset="-122"/>
                    <a:cs typeface="+mn-lt"/>
                  </a:rPr>
                  <a:t>  at time </a:t>
                </a:r>
                <a:r>
                  <a:rPr lang="en-US" altLang="zh-CN" sz="1200" i="1" dirty="0" smtClean="0">
                    <a:ea typeface="微软雅黑" panose="020B0503020204020204" pitchFamily="34" charset="-122"/>
                    <a:cs typeface="+mn-lt"/>
                  </a:rPr>
                  <a:t>t</a:t>
                </a:r>
                <a:r>
                  <a:rPr lang="en-US" altLang="zh-CN" sz="1200" dirty="0" smtClean="0">
                    <a:ea typeface="微软雅黑" panose="020B0503020204020204" pitchFamily="34" charset="-122"/>
                    <a:cs typeface="+mn-lt"/>
                  </a:rPr>
                  <a:t> , defined as: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2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2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sz="12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1200" i="1" dirty="0" smtClean="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2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sz="1200" i="1" dirty="0" smtClean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=[</m:t>
                    </m:r>
                    <m:r>
                      <a:rPr lang="en-US" altLang="zh-CN" sz="120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Cambria Math" panose="02040503050406030204" pitchFamily="18" charset="0"/>
                      </a:rPr>
                      <m:t>𝑡</m:t>
                    </m:r>
                    <m:r>
                      <a:rPr lang="en-US" altLang="zh-CN" sz="1200" i="1" dirty="0" smtClean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12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2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sz="12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1200" i="1" dirty="0" smtClean="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2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sz="1200" i="1" dirty="0" smtClean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altLang="zh-CN" sz="12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12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altLang="zh-CN" sz="12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altLang="zh-CN" sz="12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𝑤</m:t>
                        </m:r>
                      </m:sup>
                    </m:sSubSup>
                    <m:r>
                      <a:rPr lang="en-US" altLang="zh-CN" sz="1200" i="1" dirty="0" smtClean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,</m:t>
                    </m:r>
                    <m:r>
                      <a:rPr lang="en-US" altLang="zh-CN" sz="120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Cambria Math" panose="02040503050406030204" pitchFamily="18" charset="0"/>
                      </a:rPr>
                      <m:t>𝐺</m:t>
                    </m:r>
                    <m:r>
                      <a:rPr lang="en-US" altLang="zh-CN" sz="1200" i="1" dirty="0" smtClean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]</m:t>
                    </m:r>
                  </m:oMath>
                </a14:m>
                <a:endParaRPr lang="en-US" altLang="zh-CN" sz="1200" i="1" dirty="0" smtClean="0">
                  <a:ea typeface="微软雅黑" panose="020B0503020204020204" pitchFamily="34" charset="-122"/>
                  <a:cs typeface="+mn-lt"/>
                </a:endParaRPr>
              </a:p>
              <a:p>
                <a:pPr marL="1085850" lvl="2" indent="-285750">
                  <a:lnSpc>
                    <a:spcPct val="20000"/>
                  </a:lnSpc>
                  <a:spcBef>
                    <a:spcPts val="180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2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2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sz="12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1200" i="1" dirty="0" smtClean="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2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CN" sz="1200" dirty="0" smtClean="0">
                    <a:ea typeface="微软雅黑" panose="020B0503020204020204" pitchFamily="34" charset="-122"/>
                    <a:cs typeface="+mn-lt"/>
                  </a:rPr>
                  <a:t>: courier information, including location, en route orders, and remaining capacity ...</a:t>
                </a:r>
                <a:endParaRPr lang="en-US" altLang="zh-CN" sz="1200" dirty="0" smtClean="0">
                  <a:ea typeface="微软雅黑" panose="020B0503020204020204" pitchFamily="34" charset="-122"/>
                  <a:cs typeface="+mn-lt"/>
                </a:endParaRPr>
              </a:p>
              <a:p>
                <a:pPr marL="1085850" lvl="2" indent="-285750">
                  <a:lnSpc>
                    <a:spcPct val="20000"/>
                  </a:lnSpc>
                  <a:spcBef>
                    <a:spcPts val="180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2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12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altLang="zh-CN" sz="12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altLang="zh-CN" sz="12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𝑤</m:t>
                        </m:r>
                      </m:sup>
                    </m:sSubSup>
                  </m:oMath>
                </a14:m>
                <a:r>
                  <a:rPr lang="en-US" altLang="zh-CN" sz="1200" dirty="0" smtClean="0">
                    <a:ea typeface="微软雅黑" panose="020B0503020204020204" pitchFamily="34" charset="-122"/>
                    <a:cs typeface="+mn-lt"/>
                  </a:rPr>
                  <a:t>: informations of orders to be assigned at time </a:t>
                </a:r>
                <a:r>
                  <a:rPr lang="en-US" altLang="zh-CN" sz="1200" i="1" dirty="0" smtClean="0">
                    <a:ea typeface="微软雅黑" panose="020B0503020204020204" pitchFamily="34" charset="-122"/>
                    <a:cs typeface="+mn-lt"/>
                    <a:sym typeface="+mn-ea"/>
                  </a:rPr>
                  <a:t>t</a:t>
                </a:r>
                <a:endParaRPr lang="en-US" altLang="zh-CN" sz="1200" i="1" dirty="0" smtClean="0">
                  <a:ea typeface="微软雅黑" panose="020B0503020204020204" pitchFamily="34" charset="-122"/>
                  <a:cs typeface="+mn-lt"/>
                  <a:sym typeface="+mn-ea"/>
                </a:endParaRPr>
              </a:p>
              <a:p>
                <a:pPr marL="1085850" lvl="2" indent="-285750">
                  <a:lnSpc>
                    <a:spcPct val="20000"/>
                  </a:lnSpc>
                  <a:spcBef>
                    <a:spcPts val="180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120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Cambria Math" panose="02040503050406030204" pitchFamily="18" charset="0"/>
                      </a:rPr>
                      <m:t>𝐺</m:t>
                    </m:r>
                    <m:r>
                      <a:rPr lang="en-US" altLang="zh-CN" sz="1200" i="1" dirty="0" smtClean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:</m:t>
                    </m:r>
                    <m:r>
                      <m:rPr>
                        <m:sty m:val="p"/>
                      </m:rPr>
                      <a:rPr lang="en-US" altLang="zh-CN" sz="1200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Cambria Math" panose="02040503050406030204" pitchFamily="18" charset="0"/>
                      </a:rPr>
                      <m:t>global</m:t>
                    </m:r>
                    <m:r>
                      <a:rPr lang="en-US" altLang="zh-CN" sz="1200" dirty="0" smtClean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 </m:t>
                    </m:r>
                    <m:r>
                      <m:rPr>
                        <m:sty m:val="p"/>
                      </m:rPr>
                      <a:rPr lang="en-US" altLang="zh-CN" sz="1200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Cambria Math" panose="02040503050406030204" pitchFamily="18" charset="0"/>
                      </a:rPr>
                      <m:t>information</m:t>
                    </m:r>
                  </m:oMath>
                </a14:m>
                <a:r>
                  <a:rPr lang="en-US" altLang="zh-CN" sz="1200" dirty="0" smtClean="0">
                    <a:ea typeface="微软雅黑" panose="020B0503020204020204" pitchFamily="34" charset="-122"/>
                    <a:cs typeface="+mn-lt"/>
                  </a:rPr>
                  <a:t>, such as the number of couriers who choose to opt-in and opt-out ...</a:t>
                </a:r>
                <a:endParaRPr lang="en-US" altLang="zh-CN" sz="1200" i="1" dirty="0" smtClean="0">
                  <a:ea typeface="微软雅黑" panose="020B0503020204020204" pitchFamily="34" charset="-122"/>
                  <a:cs typeface="+mn-lt"/>
                </a:endParaRPr>
              </a:p>
              <a:p>
                <a:pPr marL="1085850" lvl="2" indent="-285750">
                  <a:lnSpc>
                    <a:spcPct val="150000"/>
                  </a:lnSpc>
                  <a:spcBef>
                    <a:spcPts val="1800"/>
                  </a:spcBef>
                  <a:buFont typeface="Wingdings" panose="05000000000000000000" pitchFamily="2" charset="2"/>
                  <a:buChar char="Ø"/>
                </a:pPr>
                <a:endParaRPr lang="en-US" altLang="zh-CN" sz="1200" dirty="0" smtClean="0">
                  <a:ea typeface="微软雅黑" panose="020B0503020204020204" pitchFamily="34" charset="-122"/>
                  <a:cs typeface="+mn-lt"/>
                </a:endParaRPr>
              </a:p>
              <a:p>
                <a:endParaRPr lang="en-US" altLang="zh-CN" dirty="0">
                  <a:ea typeface="微软雅黑" panose="020B0503020204020204" pitchFamily="34" charset="-122"/>
                  <a:cs typeface="+mn-lt"/>
                </a:endParaRPr>
              </a:p>
              <a:p>
                <a:pPr marL="342900" lvl="2">
                  <a:lnSpc>
                    <a:spcPct val="150000"/>
                  </a:lnSpc>
                </a:pPr>
                <a:endParaRPr lang="en-US" altLang="zh-CN" sz="1200" dirty="0">
                  <a:ea typeface="微软雅黑" panose="020B0503020204020204" pitchFamily="34" charset="-122"/>
                  <a:cs typeface="+mn-lt"/>
                </a:endParaRPr>
              </a:p>
              <a:p>
                <a:endParaRPr lang="en-US" altLang="zh-CN" dirty="0" smtClean="0">
                  <a:ea typeface="微软雅黑" panose="020B0503020204020204" pitchFamily="34" charset="-122"/>
                  <a:cs typeface="+mn-lt"/>
                </a:endParaRPr>
              </a:p>
            </p:txBody>
          </p:sp>
        </mc:Choice>
        <mc:Fallback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650" y="675005"/>
                <a:ext cx="7343140" cy="1818005"/>
              </a:xfrm>
              <a:prstGeom prst="rect">
                <a:avLst/>
              </a:prstGeom>
              <a:blipFill rotWithShape="1">
                <a:blip r:embed="rId1"/>
                <a:stretch>
                  <a:fillRect b="-584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285" y="2467610"/>
            <a:ext cx="7491095" cy="20840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46"/>
          <p:cNvSpPr>
            <a:spLocks noChangeArrowheads="1"/>
          </p:cNvSpPr>
          <p:nvPr/>
        </p:nvSpPr>
        <p:spPr bwMode="auto">
          <a:xfrm>
            <a:off x="501585" y="208991"/>
            <a:ext cx="3143250" cy="3975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l">
              <a:buNone/>
            </a:pPr>
            <a:r>
              <a:rPr lang="en-US" altLang="zh-CN" sz="2000" b="1" dirty="0" smtClean="0">
                <a:solidFill>
                  <a:srgbClr val="002060"/>
                </a:solidFill>
                <a:latin typeface="Arial" panose="020B0604020202020204" pitchFamily="34" charset="0"/>
                <a:sym typeface="+mn-ea"/>
              </a:rPr>
              <a:t>Model for Platform: MDP</a:t>
            </a:r>
            <a:endParaRPr lang="zh-CN" altLang="en-US" sz="2000" b="1" dirty="0">
              <a:solidFill>
                <a:schemeClr val="accent1"/>
              </a:solidFill>
              <a:latin typeface="Arial" panose="020B0604020202020204" pitchFamily="34" charset="0"/>
            </a:endParaRPr>
          </a:p>
        </p:txBody>
      </p:sp>
      <p:sp>
        <p:nvSpPr>
          <p:cNvPr id="27" name="等腰三角形 47"/>
          <p:cNvSpPr>
            <a:spLocks noChangeArrowheads="1"/>
          </p:cNvSpPr>
          <p:nvPr/>
        </p:nvSpPr>
        <p:spPr bwMode="auto">
          <a:xfrm rot="5400000">
            <a:off x="-39787" y="157290"/>
            <a:ext cx="581159" cy="50158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lIns="91438" tIns="45719" rIns="91438" bIns="45719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/>
              <p:cNvSpPr txBox="1"/>
              <p:nvPr/>
            </p:nvSpPr>
            <p:spPr>
              <a:xfrm>
                <a:off x="501650" y="675005"/>
                <a:ext cx="8001000" cy="3907155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q"/>
                </a:pPr>
                <a:r>
                  <a:rPr lang="en-US" altLang="zh-CN" b="1" dirty="0">
                    <a:ea typeface="微软雅黑" panose="020B0503020204020204" pitchFamily="34" charset="-122"/>
                    <a:cs typeface="+mn-lt"/>
                  </a:rPr>
                  <a:t>How platforms record courier individual information in state space?</a:t>
                </a:r>
                <a:r>
                  <a:rPr lang="en-US" altLang="zh-CN" sz="1200" b="1" dirty="0" smtClean="0">
                    <a:ea typeface="微软雅黑" panose="020B0503020204020204" pitchFamily="34" charset="-122"/>
                    <a:cs typeface="+mn-lt"/>
                  </a:rPr>
                  <a:t> </a:t>
                </a:r>
                <a:endParaRPr lang="en-US" altLang="zh-CN" sz="1200" b="1" i="1" dirty="0" smtClean="0">
                  <a:ea typeface="微软雅黑" panose="020B0503020204020204" pitchFamily="34" charset="-122"/>
                  <a:cs typeface="+mn-lt"/>
                </a:endParaRPr>
              </a:p>
              <a:p>
                <a:pPr marL="628650" lvl="1" indent="-285750">
                  <a:lnSpc>
                    <a:spcPct val="90000"/>
                  </a:lnSpc>
                  <a:spcBef>
                    <a:spcPts val="1800"/>
                  </a:spcBef>
                  <a:buFont typeface="Wingdings" panose="05000000000000000000" pitchFamily="2" charset="2"/>
                  <a:buChar char="Ø"/>
                </a:pPr>
                <a:r>
                  <a:rPr lang="en-US" altLang="zh-CN" sz="1200" dirty="0" smtClean="0">
                    <a:ea typeface="微软雅黑" panose="020B0503020204020204" pitchFamily="34" charset="-122"/>
                    <a:cs typeface="+mn-lt"/>
                  </a:rPr>
                  <a:t>Platforms can record courier </a:t>
                </a:r>
                <a:r>
                  <a:rPr lang="en-US" altLang="zh-CN" sz="1200" dirty="0" smtClean="0">
                    <a:ea typeface="微软雅黑" panose="020B0503020204020204" pitchFamily="34" charset="-122"/>
                    <a:cs typeface="+mn-lt"/>
                    <a:sym typeface="+mn-ea"/>
                  </a:rPr>
                  <a:t>behavioral data</a:t>
                </a:r>
                <a:r>
                  <a:rPr lang="en-US" altLang="zh-CN" sz="1200" dirty="0" smtClean="0">
                    <a:ea typeface="微软雅黑" panose="020B0503020204020204" pitchFamily="34" charset="-122"/>
                    <a:cs typeface="+mn-lt"/>
                  </a:rPr>
                  <a:t> in the state space to distinguish their types. However, recording all couriers’ behavioral data seems unfeasible, since the data volume is often too large. </a:t>
                </a:r>
                <a:endParaRPr lang="en-US" altLang="zh-CN" sz="1200" dirty="0" smtClean="0">
                  <a:ea typeface="微软雅黑" panose="020B0503020204020204" pitchFamily="34" charset="-122"/>
                  <a:cs typeface="+mn-lt"/>
                </a:endParaRPr>
              </a:p>
              <a:p>
                <a:pPr marL="628650" lvl="1" indent="-285750">
                  <a:lnSpc>
                    <a:spcPct val="90000"/>
                  </a:lnSpc>
                  <a:spcBef>
                    <a:spcPts val="1800"/>
                  </a:spcBef>
                  <a:buFont typeface="Wingdings" panose="05000000000000000000" pitchFamily="2" charset="2"/>
                  <a:buChar char="Ø"/>
                </a:pPr>
                <a:r>
                  <a:rPr lang="en-US" altLang="zh-CN" sz="1200" dirty="0" smtClean="0">
                    <a:ea typeface="微软雅黑" panose="020B0503020204020204" pitchFamily="34" charset="-122"/>
                    <a:cs typeface="+mn-lt"/>
                  </a:rPr>
                  <a:t>We propose an alternative approach: </a:t>
                </a:r>
                <a:r>
                  <a:rPr lang="en-US" altLang="zh-CN" sz="1200" dirty="0" smtClean="0">
                    <a:solidFill>
                      <a:srgbClr val="2F5597"/>
                    </a:solidFill>
                    <a:ea typeface="微软雅黑" panose="020B0503020204020204" pitchFamily="34" charset="-122"/>
                    <a:cs typeface="+mn-lt"/>
                  </a:rPr>
                  <a:t>recording the average unit payment</a:t>
                </a:r>
                <a:r>
                  <a:rPr lang="en-US" altLang="zh-CN" sz="1200" dirty="0" smtClean="0">
                    <a:ea typeface="微软雅黑" panose="020B0503020204020204" pitchFamily="34" charset="-122"/>
                    <a:cs typeface="+mn-lt"/>
                  </a:rPr>
                  <a:t> (payment per minute of work) related to accepting and rejecting behaviors for each courier.</a:t>
                </a:r>
                <a:endParaRPr lang="en-US" altLang="zh-CN" sz="1200" dirty="0" smtClean="0">
                  <a:ea typeface="微软雅黑" panose="020B0503020204020204" pitchFamily="34" charset="-122"/>
                  <a:cs typeface="+mn-lt"/>
                </a:endParaRPr>
              </a:p>
              <a:p>
                <a:pPr lvl="1" indent="0">
                  <a:lnSpc>
                    <a:spcPct val="120000"/>
                  </a:lnSpc>
                  <a:spcBef>
                    <a:spcPts val="1800"/>
                  </a:spcBef>
                  <a:buFont typeface="Wingdings" panose="05000000000000000000" pitchFamily="2" charset="2"/>
                  <a:buNone/>
                </a:pPr>
                <a:endParaRPr lang="en-US" altLang="zh-CN" sz="1200" dirty="0" smtClean="0">
                  <a:ea typeface="微软雅黑" panose="020B0503020204020204" pitchFamily="34" charset="-122"/>
                  <a:cs typeface="+mn-lt"/>
                </a:endParaRPr>
              </a:p>
              <a:p>
                <a:pPr marL="628650" lvl="1" indent="-285750">
                  <a:lnSpc>
                    <a:spcPct val="120000"/>
                  </a:lnSpc>
                  <a:spcBef>
                    <a:spcPts val="1800"/>
                  </a:spcBef>
                  <a:buFont typeface="Wingdings" panose="05000000000000000000" pitchFamily="2" charset="2"/>
                  <a:buChar char="Ø"/>
                </a:pPr>
                <a:endParaRPr lang="en-US" altLang="zh-CN" sz="1200" dirty="0" smtClean="0">
                  <a:ea typeface="微软雅黑" panose="020B0503020204020204" pitchFamily="34" charset="-122"/>
                  <a:cs typeface="+mn-lt"/>
                </a:endParaRPr>
              </a:p>
              <a:p>
                <a:pPr marL="1085850" lvl="2" indent="-285750">
                  <a:lnSpc>
                    <a:spcPct val="0"/>
                  </a:lnSpc>
                  <a:spcBef>
                    <a:spcPts val="180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2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12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ℎ</m:t>
                        </m:r>
                      </m:e>
                      <m:sub>
                        <m:r>
                          <a:rPr lang="en-US" altLang="zh-CN" sz="12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1200" i="1" dirty="0" smtClean="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2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altLang="zh-CN" sz="12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𝑎</m:t>
                        </m:r>
                      </m:sup>
                    </m:sSubSup>
                    <m:r>
                      <a:rPr lang="en-US" altLang="zh-CN" sz="1200" i="1" dirty="0" smtClean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altLang="zh-CN" sz="12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12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ℎ</m:t>
                        </m:r>
                      </m:e>
                      <m:sub>
                        <m:r>
                          <a:rPr lang="en-US" altLang="zh-CN" sz="12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1200" i="1" dirty="0" smtClean="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2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altLang="zh-CN" sz="12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𝑟</m:t>
                        </m:r>
                      </m:sup>
                    </m:sSubSup>
                  </m:oMath>
                </a14:m>
                <a:r>
                  <a:rPr lang="en-US" altLang="zh-CN" sz="1200" dirty="0" smtClean="0">
                    <a:ea typeface="微软雅黑" panose="020B0503020204020204" pitchFamily="34" charset="-122"/>
                    <a:cs typeface="+mn-lt"/>
                  </a:rPr>
                  <a:t>: average </a:t>
                </a:r>
                <a:r>
                  <a:rPr lang="en-US" altLang="zh-CN" sz="1200" dirty="0" smtClean="0">
                    <a:ea typeface="微软雅黑" panose="020B0503020204020204" pitchFamily="34" charset="-122"/>
                    <a:cs typeface="+mn-lt"/>
                    <a:sym typeface="+mn-ea"/>
                  </a:rPr>
                  <a:t>unit payment about accepting/rejecting behavior of courier </a:t>
                </a:r>
                <a:r>
                  <a:rPr lang="en-US" altLang="zh-CN" sz="1200" i="1" dirty="0" smtClean="0">
                    <a:ea typeface="微软雅黑" panose="020B0503020204020204" pitchFamily="34" charset="-122"/>
                    <a:cs typeface="+mn-lt"/>
                    <a:sym typeface="+mn-ea"/>
                  </a:rPr>
                  <a:t>i</a:t>
                </a:r>
                <a:r>
                  <a:rPr lang="en-US" altLang="zh-CN" sz="1200" dirty="0" smtClean="0">
                    <a:ea typeface="微软雅黑" panose="020B0503020204020204" pitchFamily="34" charset="-122"/>
                    <a:cs typeface="+mn-lt"/>
                    <a:sym typeface="+mn-ea"/>
                  </a:rPr>
                  <a:t> at time </a:t>
                </a:r>
                <a:r>
                  <a:rPr lang="en-US" altLang="zh-CN" sz="1200" i="1" dirty="0" smtClean="0">
                    <a:ea typeface="微软雅黑" panose="020B0503020204020204" pitchFamily="34" charset="-122"/>
                    <a:cs typeface="+mn-lt"/>
                    <a:sym typeface="+mn-ea"/>
                  </a:rPr>
                  <a:t>t</a:t>
                </a:r>
                <a:endParaRPr lang="en-US" altLang="zh-CN" sz="1200" dirty="0" smtClean="0">
                  <a:ea typeface="微软雅黑" panose="020B0503020204020204" pitchFamily="34" charset="-122"/>
                  <a:cs typeface="+mn-lt"/>
                  <a:sym typeface="+mn-ea"/>
                </a:endParaRPr>
              </a:p>
              <a:p>
                <a:pPr marL="1085850" lvl="2" indent="-285750">
                  <a:lnSpc>
                    <a:spcPct val="0"/>
                  </a:lnSpc>
                  <a:spcBef>
                    <a:spcPts val="180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2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12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12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1200" i="1" dirty="0" smtClean="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2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altLang="zh-CN" sz="12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𝑢</m:t>
                        </m:r>
                      </m:sup>
                    </m:sSubSup>
                  </m:oMath>
                </a14:m>
                <a:r>
                  <a:rPr lang="en-US" altLang="zh-CN" sz="1200" dirty="0" smtClean="0">
                    <a:ea typeface="微软雅黑" panose="020B0503020204020204" pitchFamily="34" charset="-122"/>
                    <a:cs typeface="+mn-lt"/>
                  </a:rPr>
                  <a:t>: unit payment for courier </a:t>
                </a:r>
                <a:r>
                  <a:rPr lang="en-US" altLang="zh-CN" sz="1200" i="1" dirty="0" smtClean="0">
                    <a:ea typeface="微软雅黑" panose="020B0503020204020204" pitchFamily="34" charset="-122"/>
                    <a:cs typeface="+mn-lt"/>
                  </a:rPr>
                  <a:t>i</a:t>
                </a:r>
                <a:r>
                  <a:rPr lang="en-US" altLang="zh-CN" sz="1200" dirty="0" smtClean="0">
                    <a:ea typeface="微软雅黑" panose="020B0503020204020204" pitchFamily="34" charset="-122"/>
                    <a:cs typeface="+mn-lt"/>
                  </a:rPr>
                  <a:t> at time </a:t>
                </a:r>
                <a:r>
                  <a:rPr lang="en-US" altLang="zh-CN" sz="1200" i="1" dirty="0" smtClean="0">
                    <a:ea typeface="微软雅黑" panose="020B0503020204020204" pitchFamily="34" charset="-122"/>
                    <a:cs typeface="+mn-lt"/>
                  </a:rPr>
                  <a:t>t</a:t>
                </a:r>
                <a:endParaRPr lang="en-US" altLang="zh-CN" sz="1200" dirty="0" smtClean="0">
                  <a:ea typeface="微软雅黑" panose="020B0503020204020204" pitchFamily="34" charset="-122"/>
                  <a:cs typeface="+mn-lt"/>
                </a:endParaRPr>
              </a:p>
              <a:p>
                <a:pPr marL="1085850" lvl="2" indent="-285750">
                  <a:lnSpc>
                    <a:spcPct val="0"/>
                  </a:lnSpc>
                  <a:spcBef>
                    <a:spcPts val="180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2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200" i="1" dirty="0" smtClean="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𝜁</m:t>
                        </m:r>
                      </m:e>
                      <m:sub>
                        <m:r>
                          <a:rPr lang="en-US" altLang="zh-CN" sz="12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1200" i="1" dirty="0" smtClean="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2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CN" sz="1200" dirty="0" smtClean="0">
                    <a:ea typeface="微软雅黑" panose="020B0503020204020204" pitchFamily="34" charset="-122"/>
                    <a:cs typeface="+mn-lt"/>
                  </a:rPr>
                  <a:t>: behavior of courier </a:t>
                </a:r>
                <a:r>
                  <a:rPr lang="en-US" altLang="zh-CN" sz="1200" i="1" dirty="0" smtClean="0">
                    <a:ea typeface="微软雅黑" panose="020B0503020204020204" pitchFamily="34" charset="-122"/>
                    <a:cs typeface="+mn-lt"/>
                  </a:rPr>
                  <a:t>i</a:t>
                </a:r>
                <a:r>
                  <a:rPr lang="en-US" altLang="zh-CN" sz="1200" dirty="0" smtClean="0">
                    <a:ea typeface="微软雅黑" panose="020B0503020204020204" pitchFamily="34" charset="-122"/>
                    <a:cs typeface="+mn-lt"/>
                  </a:rPr>
                  <a:t> at time </a:t>
                </a:r>
                <a:r>
                  <a:rPr lang="en-US" altLang="zh-CN" sz="1200" i="1" dirty="0" smtClean="0">
                    <a:ea typeface="微软雅黑" panose="020B0503020204020204" pitchFamily="34" charset="-122"/>
                    <a:cs typeface="+mn-lt"/>
                  </a:rPr>
                  <a:t>t</a:t>
                </a:r>
                <a:r>
                  <a:rPr lang="en-US" altLang="zh-CN" sz="1200" dirty="0" smtClean="0">
                    <a:ea typeface="微软雅黑" panose="020B0503020204020204" pitchFamily="34" charset="-122"/>
                    <a:cs typeface="+mn-lt"/>
                  </a:rPr>
                  <a:t> (</a:t>
                </a:r>
                <a:r>
                  <a:rPr lang="en-US" altLang="zh-CN" sz="1200" i="1" dirty="0" smtClean="0">
                    <a:ea typeface="微软雅黑" panose="020B0503020204020204" pitchFamily="34" charset="-122"/>
                    <a:cs typeface="+mn-lt"/>
                  </a:rPr>
                  <a:t>1</a:t>
                </a:r>
                <a:r>
                  <a:rPr lang="en-US" altLang="zh-CN" sz="1200" dirty="0" smtClean="0">
                    <a:ea typeface="微软雅黑" panose="020B0503020204020204" pitchFamily="34" charset="-122"/>
                    <a:cs typeface="+mn-lt"/>
                  </a:rPr>
                  <a:t> represents acceptance and </a:t>
                </a:r>
                <a:r>
                  <a:rPr lang="en-US" altLang="zh-CN" sz="1200" i="1" dirty="0" smtClean="0">
                    <a:ea typeface="微软雅黑" panose="020B0503020204020204" pitchFamily="34" charset="-122"/>
                    <a:cs typeface="+mn-lt"/>
                  </a:rPr>
                  <a:t>0</a:t>
                </a:r>
                <a:r>
                  <a:rPr lang="en-US" altLang="zh-CN" sz="1200" dirty="0" smtClean="0">
                    <a:ea typeface="微软雅黑" panose="020B0503020204020204" pitchFamily="34" charset="-122"/>
                    <a:cs typeface="+mn-lt"/>
                  </a:rPr>
                  <a:t> represents rejection)</a:t>
                </a:r>
                <a:endParaRPr lang="en-US" altLang="zh-CN" sz="1200" dirty="0" smtClean="0">
                  <a:ea typeface="微软雅黑" panose="020B0503020204020204" pitchFamily="34" charset="-122"/>
                  <a:cs typeface="+mn-lt"/>
                </a:endParaRPr>
              </a:p>
              <a:p>
                <a:pPr marL="1085850" lvl="2" indent="-285750">
                  <a:lnSpc>
                    <a:spcPct val="0"/>
                  </a:lnSpc>
                  <a:spcBef>
                    <a:spcPts val="1800"/>
                  </a:spcBef>
                  <a:buFont typeface="Arial" panose="020B0604020202020204" pitchFamily="34" charset="0"/>
                  <a:buChar char="•"/>
                </a:pPr>
                <a:r>
                  <a:rPr lang="en-US" altLang="zh-CN" sz="1200" dirty="0" smtClean="0">
                    <a:ea typeface="微软雅黑" panose="020B0503020204020204" pitchFamily="34" charset="-122"/>
                    <a:cs typeface="+mn-lt"/>
                  </a:rPr>
                  <a:t>η: update rate</a:t>
                </a:r>
                <a:endParaRPr lang="en-US" altLang="zh-CN" sz="1200" dirty="0" smtClean="0">
                  <a:ea typeface="微软雅黑" panose="020B0503020204020204" pitchFamily="34" charset="-122"/>
                  <a:cs typeface="+mn-lt"/>
                </a:endParaRPr>
              </a:p>
              <a:p>
                <a:pPr marL="628650" lvl="1" indent="-285750">
                  <a:lnSpc>
                    <a:spcPct val="90000"/>
                  </a:lnSpc>
                  <a:spcBef>
                    <a:spcPts val="1800"/>
                  </a:spcBef>
                  <a:buFont typeface="Wingdings" panose="05000000000000000000" pitchFamily="2" charset="2"/>
                  <a:buChar char="Ø"/>
                </a:pPr>
                <a:r>
                  <a:rPr lang="en-US" altLang="zh-CN" sz="1200" dirty="0" smtClean="0">
                    <a:ea typeface="微软雅黑" panose="020B0503020204020204" pitchFamily="34" charset="-122"/>
                    <a:cs typeface="+mn-lt"/>
                  </a:rPr>
                  <a:t>Platforms can classify couriers based on the mean value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2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2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ℎ</m:t>
                        </m:r>
                      </m:e>
                      <m:sup>
                        <m:r>
                          <a:rPr lang="en-US" altLang="zh-CN" sz="12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𝑎</m:t>
                        </m:r>
                      </m:sup>
                    </m:sSup>
                  </m:oMath>
                </a14:m>
                <a:r>
                  <a:rPr lang="en-US" altLang="zh-CN" sz="1200" dirty="0" smtClean="0">
                    <a:ea typeface="微软雅黑" panose="020B0503020204020204" pitchFamily="34" charset="-122"/>
                    <a:cs typeface="+mn-lt"/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2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2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ℎ</m:t>
                        </m:r>
                      </m:e>
                      <m:sup>
                        <m:r>
                          <a:rPr lang="en-US" altLang="zh-CN" sz="12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𝑟</m:t>
                        </m:r>
                      </m:sup>
                    </m:sSup>
                  </m:oMath>
                </a14:m>
                <a:r>
                  <a:rPr lang="en-US" altLang="zh-CN" sz="1200" dirty="0" smtClean="0">
                    <a:ea typeface="微软雅黑" panose="020B0503020204020204" pitchFamily="34" charset="-122"/>
                    <a:cs typeface="+mn-lt"/>
                  </a:rPr>
                  <a:t> (i.e.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12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1200" i="1" dirty="0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200" i="1" dirty="0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Cambria Math" panose="02040503050406030204" pitchFamily="18" charset="0"/>
                              </a:rPr>
                              <m:t>ℎ</m:t>
                            </m:r>
                          </m:e>
                          <m:sup>
                            <m:r>
                              <a:rPr lang="en-US" altLang="zh-CN" sz="1200" i="1" dirty="0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Cambria Math" panose="02040503050406030204" pitchFamily="18" charset="0"/>
                              </a:rPr>
                              <m:t>𝑎</m:t>
                            </m:r>
                          </m:sup>
                        </m:sSup>
                        <m:r>
                          <a:rPr lang="en-US" altLang="zh-CN" sz="1200" i="1" dirty="0" smtClean="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zh-CN" sz="1200" i="1" dirty="0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200" i="1" dirty="0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Cambria Math" panose="02040503050406030204" pitchFamily="18" charset="0"/>
                              </a:rPr>
                              <m:t>ℎ</m:t>
                            </m:r>
                          </m:e>
                          <m:sup>
                            <m:r>
                              <a:rPr lang="en-US" altLang="zh-CN" sz="1200" i="1" dirty="0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Cambria Math" panose="02040503050406030204" pitchFamily="18" charset="0"/>
                              </a:rPr>
                              <m:t>𝑟</m:t>
                            </m:r>
                          </m:sup>
                        </m:sSup>
                      </m:num>
                      <m:den>
                        <m:r>
                          <a:rPr lang="en-US" altLang="zh-CN" sz="1200" i="1" dirty="0" smtClean="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zh-CN" sz="1200" dirty="0" smtClean="0">
                    <a:ea typeface="微软雅黑" panose="020B0503020204020204" pitchFamily="34" charset="-122"/>
                    <a:cs typeface="+mn-lt"/>
                  </a:rPr>
                  <a:t>).</a:t>
                </a:r>
                <a:endParaRPr lang="en-US" altLang="zh-CN" dirty="0" smtClean="0">
                  <a:ea typeface="微软雅黑" panose="020B0503020204020204" pitchFamily="34" charset="-122"/>
                  <a:cs typeface="+mn-lt"/>
                </a:endParaRPr>
              </a:p>
            </p:txBody>
          </p:sp>
        </mc:Choice>
        <mc:Fallback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650" y="675005"/>
                <a:ext cx="8001000" cy="3907155"/>
              </a:xfrm>
              <a:prstGeom prst="rect">
                <a:avLst/>
              </a:prstGeo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2555" y="2226310"/>
            <a:ext cx="3096895" cy="6883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DIAGRAM_VIRTUALLY_FRAME" val="{&quot;height&quot;:246.10031496062987,&quot;left&quot;:0.1,&quot;top&quot;:51.6,&quot;width&quot;:757.1528346456694}"/>
</p:tagLst>
</file>

<file path=ppt/tags/tag2.xml><?xml version="1.0" encoding="utf-8"?>
<p:tagLst xmlns:p="http://schemas.openxmlformats.org/presentationml/2006/main">
  <p:tag name="KSO_WM_DIAGRAM_VIRTUALLY_FRAME" val="{&quot;height&quot;:246.10031496062987,&quot;left&quot;:0.1,&quot;top&quot;:51.6,&quot;width&quot;:757.1528346456694}"/>
</p:tagLst>
</file>

<file path=ppt/tags/tag3.xml><?xml version="1.0" encoding="utf-8"?>
<p:tagLst xmlns:p="http://schemas.openxmlformats.org/presentationml/2006/main">
  <p:tag name="KSO_WM_DIAGRAM_VIRTUALLY_FRAME" val="{&quot;height&quot;:246.10031496062987,&quot;left&quot;:0.1,&quot;top&quot;:51.6,&quot;width&quot;:757.1528346456694}"/>
</p:tagLst>
</file>

<file path=ppt/tags/tag4.xml><?xml version="1.0" encoding="utf-8"?>
<p:tagLst xmlns:p="http://schemas.openxmlformats.org/presentationml/2006/main">
  <p:tag name="KSO_WM_DIAGRAM_VIRTUALLY_FRAME" val="{&quot;height&quot;:246.10031496062987,&quot;left&quot;:0.1,&quot;top&quot;:51.6,&quot;width&quot;:757.1528346456694}"/>
</p:tagLst>
</file>

<file path=ppt/tags/tag5.xml><?xml version="1.0" encoding="utf-8"?>
<p:tagLst xmlns:p="http://schemas.openxmlformats.org/presentationml/2006/main">
  <p:tag name="KSO_WM_DIAGRAM_VIRTUALLY_FRAME" val="{&quot;height&quot;:246.10031496062987,&quot;left&quot;:0.1,&quot;top&quot;:51.6,&quot;width&quot;:757.1528346456694}"/>
</p:tagLst>
</file>

<file path=ppt/tags/tag6.xml><?xml version="1.0" encoding="utf-8"?>
<p:tagLst xmlns:p="http://schemas.openxmlformats.org/presentationml/2006/main">
  <p:tag name="KSO_WM_DIAGRAM_VIRTUALLY_FRAME" val="{&quot;height&quot;:246.10031496062987,&quot;left&quot;:0.1,&quot;top&quot;:51.6,&quot;width&quot;:757.1528346456694}"/>
</p:tagLst>
</file>

<file path=ppt/tags/tag7.xml><?xml version="1.0" encoding="utf-8"?>
<p:tagLst xmlns:p="http://schemas.openxmlformats.org/presentationml/2006/main">
  <p:tag name="ISPRING_PRESENTATION_TITLE" val="PowerPoint 演示文稿"/>
</p:tagLst>
</file>

<file path=ppt/theme/theme1.xml><?xml version="1.0" encoding="utf-8"?>
<a:theme xmlns:a="http://schemas.openxmlformats.org/drawingml/2006/main" name="A000120140530A99PPBG">
  <a:themeElements>
    <a:clrScheme name="自定义 95">
      <a:dk1>
        <a:sysClr val="windowText" lastClr="000000"/>
      </a:dk1>
      <a:lt1>
        <a:sysClr val="window" lastClr="FFFFFF"/>
      </a:lt1>
      <a:dk2>
        <a:srgbClr val="3F3F3F"/>
      </a:dk2>
      <a:lt2>
        <a:srgbClr val="E3DED1"/>
      </a:lt2>
      <a:accent1>
        <a:srgbClr val="071F65"/>
      </a:accent1>
      <a:accent2>
        <a:srgbClr val="7F7F7F"/>
      </a:accent2>
      <a:accent3>
        <a:srgbClr val="414456"/>
      </a:accent3>
      <a:accent4>
        <a:srgbClr val="444455"/>
      </a:accent4>
      <a:accent5>
        <a:srgbClr val="444455"/>
      </a:accent5>
      <a:accent6>
        <a:srgbClr val="7F7F7F"/>
      </a:accent6>
      <a:hlink>
        <a:srgbClr val="002060"/>
      </a:hlink>
      <a:folHlink>
        <a:srgbClr val="B26B02"/>
      </a:folHlink>
    </a:clrScheme>
    <a:fontScheme name="自定义 1">
      <a:majorFont>
        <a:latin typeface="Arial Black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lnSpc>
            <a:spcPct val="130000"/>
          </a:lnSpc>
          <a:defRPr sz="1400" dirty="0" smtClean="0">
            <a:latin typeface="Arial" panose="020B0604020202020204" pitchFamily="34" charset="0"/>
            <a:ea typeface="微软雅黑" panose="020B0503020204020204" pitchFamily="34" charset="-122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17724</Words>
  <Application>WPS 演示</Application>
  <PresentationFormat>On-screen Show (16:9)</PresentationFormat>
  <Paragraphs>416</Paragraphs>
  <Slides>39</Slides>
  <Notes>22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39</vt:i4>
      </vt:variant>
    </vt:vector>
  </HeadingPairs>
  <TitlesOfParts>
    <vt:vector size="53" baseType="lpstr">
      <vt:lpstr>Arial</vt:lpstr>
      <vt:lpstr>宋体</vt:lpstr>
      <vt:lpstr>Wingdings</vt:lpstr>
      <vt:lpstr>微软雅黑</vt:lpstr>
      <vt:lpstr>Arial Black</vt:lpstr>
      <vt:lpstr>Wingdings 2</vt:lpstr>
      <vt:lpstr>Wingdings</vt:lpstr>
      <vt:lpstr>幼圆</vt:lpstr>
      <vt:lpstr>Calibri</vt:lpstr>
      <vt:lpstr>Cambria Math</vt:lpstr>
      <vt:lpstr>MS Mincho</vt:lpstr>
      <vt:lpstr>Segoe Print</vt:lpstr>
      <vt:lpstr>Arial Unicode MS</vt:lpstr>
      <vt:lpstr>A000120140530A99PPBG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号百公司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Titan</dc:creator>
  <cp:lastModifiedBy>赵子健</cp:lastModifiedBy>
  <cp:revision>954</cp:revision>
  <cp:lastPrinted>2023-09-13T13:29:00Z</cp:lastPrinted>
  <dcterms:created xsi:type="dcterms:W3CDTF">2014-06-03T07:56:00Z</dcterms:created>
  <dcterms:modified xsi:type="dcterms:W3CDTF">2025-12-01T04:22:40Z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791DBB856C1143E0A91DF5700A402977_12</vt:lpwstr>
  </property>
  <property fmtid="{D5CDD505-2E9C-101B-9397-08002B2CF9AE}" pid="3" name="KSOProductBuildVer">
    <vt:lpwstr>2052-12.1.0.23542</vt:lpwstr>
  </property>
</Properties>
</file>